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84" r:id="rId2"/>
    <p:sldMasterId id="2147483666" r:id="rId3"/>
  </p:sldMasterIdLst>
  <p:notesMasterIdLst>
    <p:notesMasterId r:id="rId45"/>
  </p:notesMasterIdLst>
  <p:sldIdLst>
    <p:sldId id="256" r:id="rId4"/>
    <p:sldId id="351" r:id="rId5"/>
    <p:sldId id="331" r:id="rId6"/>
    <p:sldId id="334" r:id="rId7"/>
    <p:sldId id="337" r:id="rId8"/>
    <p:sldId id="362" r:id="rId9"/>
    <p:sldId id="358" r:id="rId10"/>
    <p:sldId id="359" r:id="rId11"/>
    <p:sldId id="360" r:id="rId12"/>
    <p:sldId id="361" r:id="rId13"/>
    <p:sldId id="285" r:id="rId14"/>
    <p:sldId id="317" r:id="rId15"/>
    <p:sldId id="302" r:id="rId16"/>
    <p:sldId id="318" r:id="rId17"/>
    <p:sldId id="367" r:id="rId18"/>
    <p:sldId id="350" r:id="rId19"/>
    <p:sldId id="363" r:id="rId20"/>
    <p:sldId id="364" r:id="rId21"/>
    <p:sldId id="321" r:id="rId22"/>
    <p:sldId id="322" r:id="rId23"/>
    <p:sldId id="342" r:id="rId24"/>
    <p:sldId id="349" r:id="rId25"/>
    <p:sldId id="357" r:id="rId26"/>
    <p:sldId id="316" r:id="rId27"/>
    <p:sldId id="306" r:id="rId28"/>
    <p:sldId id="311" r:id="rId29"/>
    <p:sldId id="313" r:id="rId30"/>
    <p:sldId id="370" r:id="rId31"/>
    <p:sldId id="314" r:id="rId32"/>
    <p:sldId id="315" r:id="rId33"/>
    <p:sldId id="339" r:id="rId34"/>
    <p:sldId id="368" r:id="rId35"/>
    <p:sldId id="369" r:id="rId36"/>
    <p:sldId id="347" r:id="rId37"/>
    <p:sldId id="323" r:id="rId38"/>
    <p:sldId id="263" r:id="rId39"/>
    <p:sldId id="296" r:id="rId40"/>
    <p:sldId id="365" r:id="rId41"/>
    <p:sldId id="366" r:id="rId42"/>
    <p:sldId id="329" r:id="rId43"/>
    <p:sldId id="33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cy, Katrina (HHS/OASH)" initials="PK(" lastIdx="14" clrIdx="0">
    <p:extLst>
      <p:ext uri="{19B8F6BF-5375-455C-9EA6-DF929625EA0E}">
        <p15:presenceInfo xmlns:p15="http://schemas.microsoft.com/office/powerpoint/2012/main" userId="S-1-5-21-1747495209-1248221918-2216747781-68106" providerId="AD"/>
      </p:ext>
    </p:extLst>
  </p:cmAuthor>
  <p:cmAuthor id="2" name="Vaux-Bjerke, Alison (OS/OASH) (CTR)" initials="VA((" lastIdx="43" clrIdx="1">
    <p:extLst>
      <p:ext uri="{19B8F6BF-5375-455C-9EA6-DF929625EA0E}">
        <p15:presenceInfo xmlns:p15="http://schemas.microsoft.com/office/powerpoint/2012/main" userId="S-1-5-21-1747495209-1248221918-2216747781-139733" providerId="AD"/>
      </p:ext>
    </p:extLst>
  </p:cmAuthor>
  <p:cmAuthor id="3" name="Olscamp, Kate (OS/OASH) (CTR)" initials="OK((" lastIdx="7" clrIdx="2">
    <p:extLst>
      <p:ext uri="{19B8F6BF-5375-455C-9EA6-DF929625EA0E}">
        <p15:presenceInfo xmlns:p15="http://schemas.microsoft.com/office/powerpoint/2012/main" userId="S-1-5-21-1747495209-1248221918-2216747781-190468" providerId="AD"/>
      </p:ext>
    </p:extLst>
  </p:cmAuthor>
  <p:cmAuthor id="4" name="Bevington, Frances (OS/OASH)" initials="BF(" lastIdx="12" clrIdx="3">
    <p:extLst>
      <p:ext uri="{19B8F6BF-5375-455C-9EA6-DF929625EA0E}">
        <p15:presenceInfo xmlns:p15="http://schemas.microsoft.com/office/powerpoint/2012/main" userId="S-1-5-21-1747495209-1248221918-2216747781-1423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86D"/>
    <a:srgbClr val="252621"/>
    <a:srgbClr val="38464A"/>
    <a:srgbClr val="DBE667"/>
    <a:srgbClr val="FFE46B"/>
    <a:srgbClr val="FFC135"/>
    <a:srgbClr val="EC6313"/>
    <a:srgbClr val="F6A02F"/>
    <a:srgbClr val="D69388"/>
    <a:srgbClr val="337E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93" autoAdjust="0"/>
    <p:restoredTop sz="86463" autoAdjust="0"/>
  </p:normalViewPr>
  <p:slideViewPr>
    <p:cSldViewPr snapToGrid="0" snapToObjects="1">
      <p:cViewPr varScale="1">
        <p:scale>
          <a:sx n="105" d="100"/>
          <a:sy n="105" d="100"/>
        </p:scale>
        <p:origin x="376" y="192"/>
      </p:cViewPr>
      <p:guideLst>
        <p:guide orient="horz" pos="2160"/>
        <p:guide pos="3840"/>
      </p:guideLst>
    </p:cSldViewPr>
  </p:slideViewPr>
  <p:outlineViewPr>
    <p:cViewPr>
      <p:scale>
        <a:sx n="35" d="100"/>
        <a:sy n="35" d="100"/>
      </p:scale>
      <p:origin x="0" y="-39720"/>
    </p:cViewPr>
  </p:outlineViewPr>
  <p:notesTextViewPr>
    <p:cViewPr>
      <p:scale>
        <a:sx n="100" d="100"/>
        <a:sy n="100" d="100"/>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1C6FFB-57F7-4301-B987-F7F1E0AC308D}" type="doc">
      <dgm:prSet loTypeId="urn:microsoft.com/office/officeart/2005/8/layout/chevron1" loCatId="process" qsTypeId="urn:microsoft.com/office/officeart/2005/8/quickstyle/simple1" qsCatId="simple" csTypeId="urn:microsoft.com/office/officeart/2005/8/colors/accent6_2" csCatId="accent6" phldr="1"/>
      <dgm:spPr/>
    </dgm:pt>
    <dgm:pt modelId="{B2ED71C2-85F8-4DF1-AD38-ED37E497E9C5}">
      <dgm:prSet phldrT="[Text]" custT="1"/>
      <dgm:spPr/>
      <dgm:t>
        <a:bodyPr/>
        <a:lstStyle/>
        <a:p>
          <a:r>
            <a:rPr lang="en-US" sz="1600" dirty="0">
              <a:latin typeface="Arial" panose="020B0604020202020204" pitchFamily="34" charset="0"/>
              <a:cs typeface="Arial" panose="020B0604020202020204" pitchFamily="34" charset="0"/>
            </a:rPr>
            <a:t>Appointment of PAG Advisory Committee</a:t>
          </a:r>
        </a:p>
      </dgm:t>
      <dgm:extLst>
        <a:ext uri="{E40237B7-FDA0-4F09-8148-C483321AD2D9}">
          <dgm14:cNvPr xmlns:dgm14="http://schemas.microsoft.com/office/drawing/2010/diagram" id="0" name="" descr="Appointment of PAG Advisory Committee" title="Step 1."/>
        </a:ext>
      </dgm:extLst>
    </dgm:pt>
    <dgm:pt modelId="{BAE055F8-8C54-48E6-A699-4157AF3F3E8B}" type="parTrans" cxnId="{6CE9418F-15BC-4233-9D0E-D988E9980DC8}">
      <dgm:prSet/>
      <dgm:spPr/>
      <dgm:t>
        <a:bodyPr/>
        <a:lstStyle/>
        <a:p>
          <a:endParaRPr lang="en-US"/>
        </a:p>
      </dgm:t>
    </dgm:pt>
    <dgm:pt modelId="{69414C67-5DC3-4597-A9E4-34BA51CC7771}" type="sibTrans" cxnId="{6CE9418F-15BC-4233-9D0E-D988E9980DC8}">
      <dgm:prSet/>
      <dgm:spPr/>
      <dgm:t>
        <a:bodyPr/>
        <a:lstStyle/>
        <a:p>
          <a:endParaRPr lang="en-US"/>
        </a:p>
      </dgm:t>
    </dgm:pt>
    <dgm:pt modelId="{F5D74A6F-4778-4E04-ACE1-E71559CB1AAF}">
      <dgm:prSet phldrT="[Text]" custT="1"/>
      <dgm:spPr/>
      <dgm:t>
        <a:bodyPr/>
        <a:lstStyle/>
        <a:p>
          <a:r>
            <a:rPr lang="en-US" sz="1600" dirty="0">
              <a:latin typeface="Arial" panose="020B0604020202020204" pitchFamily="34" charset="0"/>
              <a:cs typeface="Arial" panose="020B0604020202020204" pitchFamily="34" charset="0"/>
            </a:rPr>
            <a:t>Review of the current science</a:t>
          </a:r>
        </a:p>
      </dgm:t>
      <dgm:extLst>
        <a:ext uri="{E40237B7-FDA0-4F09-8148-C483321AD2D9}">
          <dgm14:cNvPr xmlns:dgm14="http://schemas.microsoft.com/office/drawing/2010/diagram" id="0" name="" descr="Review of the current science" title="Step 2."/>
        </a:ext>
      </dgm:extLst>
    </dgm:pt>
    <dgm:pt modelId="{1F2B938C-89FB-42B3-B41F-EB3AEE27B105}" type="parTrans" cxnId="{EC2B2D74-D054-4CA0-B97A-6009C5B25815}">
      <dgm:prSet/>
      <dgm:spPr/>
      <dgm:t>
        <a:bodyPr/>
        <a:lstStyle/>
        <a:p>
          <a:endParaRPr lang="en-US"/>
        </a:p>
      </dgm:t>
    </dgm:pt>
    <dgm:pt modelId="{061CAE5C-E2D9-4523-8897-0105270169E4}" type="sibTrans" cxnId="{EC2B2D74-D054-4CA0-B97A-6009C5B25815}">
      <dgm:prSet/>
      <dgm:spPr/>
      <dgm:t>
        <a:bodyPr/>
        <a:lstStyle/>
        <a:p>
          <a:endParaRPr lang="en-US"/>
        </a:p>
      </dgm:t>
    </dgm:pt>
    <dgm:pt modelId="{603FC9EF-8844-402C-AC59-5743B0EA8913}">
      <dgm:prSet phldrT="[Text]" custT="1"/>
      <dgm:spPr/>
      <dgm:t>
        <a:bodyPr/>
        <a:lstStyle/>
        <a:p>
          <a:r>
            <a:rPr lang="en-US" sz="1600" dirty="0">
              <a:latin typeface="Arial" panose="020B0604020202020204" pitchFamily="34" charset="0"/>
              <a:cs typeface="Arial" panose="020B0604020202020204" pitchFamily="34" charset="0"/>
            </a:rPr>
            <a:t>Development of Physical Activity Guidelines </a:t>
          </a:r>
        </a:p>
      </dgm:t>
      <dgm:extLst>
        <a:ext uri="{E40237B7-FDA0-4F09-8148-C483321AD2D9}">
          <dgm14:cNvPr xmlns:dgm14="http://schemas.microsoft.com/office/drawing/2010/diagram" id="0" name="" descr="Development of Physical Activity Guidelines" title="Step 4. "/>
        </a:ext>
      </dgm:extLst>
    </dgm:pt>
    <dgm:pt modelId="{8C5395BB-2C1A-4EEE-86A6-5B1F3B8B6DBD}" type="parTrans" cxnId="{F672C769-7C1E-4E2D-B3D8-D827D88EA806}">
      <dgm:prSet/>
      <dgm:spPr/>
      <dgm:t>
        <a:bodyPr/>
        <a:lstStyle/>
        <a:p>
          <a:endParaRPr lang="en-US"/>
        </a:p>
      </dgm:t>
    </dgm:pt>
    <dgm:pt modelId="{2765D40C-1C95-4B67-8306-AE6C466EE4AE}" type="sibTrans" cxnId="{F672C769-7C1E-4E2D-B3D8-D827D88EA806}">
      <dgm:prSet/>
      <dgm:spPr/>
      <dgm:t>
        <a:bodyPr/>
        <a:lstStyle/>
        <a:p>
          <a:endParaRPr lang="en-US"/>
        </a:p>
      </dgm:t>
    </dgm:pt>
    <dgm:pt modelId="{285D03FA-973E-44CA-89DD-49EBDD2AE27C}">
      <dgm:prSet custT="1"/>
      <dgm:spPr/>
      <dgm:t>
        <a:bodyPr/>
        <a:lstStyle/>
        <a:p>
          <a:r>
            <a:rPr lang="en-US" sz="1600" dirty="0">
              <a:latin typeface="Arial" panose="020B0604020202020204" pitchFamily="34" charset="0"/>
              <a:cs typeface="Arial" panose="020B0604020202020204" pitchFamily="34" charset="0"/>
            </a:rPr>
            <a:t>Implemented in federal programs and initiatives  </a:t>
          </a:r>
        </a:p>
      </dgm:t>
      <dgm:extLst>
        <a:ext uri="{E40237B7-FDA0-4F09-8148-C483321AD2D9}">
          <dgm14:cNvPr xmlns:dgm14="http://schemas.microsoft.com/office/drawing/2010/diagram" id="0" name="" descr="Implemented in federal programs and initiatives" title="Step 5."/>
        </a:ext>
      </dgm:extLst>
    </dgm:pt>
    <dgm:pt modelId="{A08768D8-BC7E-47F7-9681-52C155B3B2BB}" type="parTrans" cxnId="{E8C3DCB2-E85C-4224-8E32-A8497C38E381}">
      <dgm:prSet/>
      <dgm:spPr/>
      <dgm:t>
        <a:bodyPr/>
        <a:lstStyle/>
        <a:p>
          <a:endParaRPr lang="en-US"/>
        </a:p>
      </dgm:t>
    </dgm:pt>
    <dgm:pt modelId="{B81E0C5D-4008-4B7F-A8AD-2DCFE4EEFCA6}" type="sibTrans" cxnId="{E8C3DCB2-E85C-4224-8E32-A8497C38E381}">
      <dgm:prSet/>
      <dgm:spPr/>
      <dgm:t>
        <a:bodyPr/>
        <a:lstStyle/>
        <a:p>
          <a:endParaRPr lang="en-US"/>
        </a:p>
      </dgm:t>
    </dgm:pt>
    <dgm:pt modelId="{BC0A5F90-4FB2-4838-BA41-886933A5DB3C}">
      <dgm:prSet custT="1"/>
      <dgm:spPr/>
      <dgm:t>
        <a:bodyPr/>
        <a:lstStyle/>
        <a:p>
          <a:r>
            <a:rPr lang="en-US" sz="1600" dirty="0">
              <a:latin typeface="Arial" panose="020B0604020202020204" pitchFamily="34" charset="0"/>
              <a:cs typeface="Arial" panose="020B0604020202020204" pitchFamily="34" charset="0"/>
            </a:rPr>
            <a:t>PAGAC Scientific Report </a:t>
          </a:r>
        </a:p>
      </dgm:t>
      <dgm:extLst>
        <a:ext uri="{E40237B7-FDA0-4F09-8148-C483321AD2D9}">
          <dgm14:cNvPr xmlns:dgm14="http://schemas.microsoft.com/office/drawing/2010/diagram" id="0" name="" descr="PAGAC Scientific Report" title="Step 3."/>
        </a:ext>
      </dgm:extLst>
    </dgm:pt>
    <dgm:pt modelId="{6E4FE719-A177-48AB-A6EF-2A74DACE823C}" type="parTrans" cxnId="{95846121-A666-43F8-B6D9-A24A78FE4E0C}">
      <dgm:prSet/>
      <dgm:spPr/>
      <dgm:t>
        <a:bodyPr/>
        <a:lstStyle/>
        <a:p>
          <a:endParaRPr lang="en-US"/>
        </a:p>
      </dgm:t>
    </dgm:pt>
    <dgm:pt modelId="{29A05617-C2C1-4509-9FD9-1368BEAC847F}" type="sibTrans" cxnId="{95846121-A666-43F8-B6D9-A24A78FE4E0C}">
      <dgm:prSet/>
      <dgm:spPr/>
      <dgm:t>
        <a:bodyPr/>
        <a:lstStyle/>
        <a:p>
          <a:endParaRPr lang="en-US"/>
        </a:p>
      </dgm:t>
    </dgm:pt>
    <dgm:pt modelId="{BFE51CCD-4A1E-40F3-A04D-3765BD79910F}" type="pres">
      <dgm:prSet presAssocID="{A01C6FFB-57F7-4301-B987-F7F1E0AC308D}" presName="Name0" presStyleCnt="0">
        <dgm:presLayoutVars>
          <dgm:dir/>
          <dgm:animLvl val="lvl"/>
          <dgm:resizeHandles val="exact"/>
        </dgm:presLayoutVars>
      </dgm:prSet>
      <dgm:spPr/>
    </dgm:pt>
    <dgm:pt modelId="{C374A53A-D0BC-42F3-B743-96E44C0CD80E}" type="pres">
      <dgm:prSet presAssocID="{B2ED71C2-85F8-4DF1-AD38-ED37E497E9C5}" presName="parTxOnly" presStyleLbl="node1" presStyleIdx="0" presStyleCnt="5">
        <dgm:presLayoutVars>
          <dgm:chMax val="0"/>
          <dgm:chPref val="0"/>
          <dgm:bulletEnabled val="1"/>
        </dgm:presLayoutVars>
      </dgm:prSet>
      <dgm:spPr/>
    </dgm:pt>
    <dgm:pt modelId="{D6FCF275-A6F7-4F22-9C50-518647C2C2C1}" type="pres">
      <dgm:prSet presAssocID="{69414C67-5DC3-4597-A9E4-34BA51CC7771}" presName="parTxOnlySpace" presStyleCnt="0"/>
      <dgm:spPr/>
    </dgm:pt>
    <dgm:pt modelId="{D755FEA2-313B-43FF-9F6B-F2FC241519F1}" type="pres">
      <dgm:prSet presAssocID="{F5D74A6F-4778-4E04-ACE1-E71559CB1AAF}" presName="parTxOnly" presStyleLbl="node1" presStyleIdx="1" presStyleCnt="5">
        <dgm:presLayoutVars>
          <dgm:chMax val="0"/>
          <dgm:chPref val="0"/>
          <dgm:bulletEnabled val="1"/>
        </dgm:presLayoutVars>
      </dgm:prSet>
      <dgm:spPr/>
    </dgm:pt>
    <dgm:pt modelId="{0F245E5D-83DF-41FB-8EC3-2E8ADC380688}" type="pres">
      <dgm:prSet presAssocID="{061CAE5C-E2D9-4523-8897-0105270169E4}" presName="parTxOnlySpace" presStyleCnt="0"/>
      <dgm:spPr/>
    </dgm:pt>
    <dgm:pt modelId="{96D7C87C-8521-409D-93AF-DD96EBFB8652}" type="pres">
      <dgm:prSet presAssocID="{BC0A5F90-4FB2-4838-BA41-886933A5DB3C}" presName="parTxOnly" presStyleLbl="node1" presStyleIdx="2" presStyleCnt="5">
        <dgm:presLayoutVars>
          <dgm:chMax val="0"/>
          <dgm:chPref val="0"/>
          <dgm:bulletEnabled val="1"/>
        </dgm:presLayoutVars>
      </dgm:prSet>
      <dgm:spPr/>
    </dgm:pt>
    <dgm:pt modelId="{2371E81A-4335-483E-B63C-2110D8736761}" type="pres">
      <dgm:prSet presAssocID="{29A05617-C2C1-4509-9FD9-1368BEAC847F}" presName="parTxOnlySpace" presStyleCnt="0"/>
      <dgm:spPr/>
    </dgm:pt>
    <dgm:pt modelId="{7252E40B-8CC6-416B-BAB0-2341B0AF3DF3}" type="pres">
      <dgm:prSet presAssocID="{603FC9EF-8844-402C-AC59-5743B0EA8913}" presName="parTxOnly" presStyleLbl="node1" presStyleIdx="3" presStyleCnt="5">
        <dgm:presLayoutVars>
          <dgm:chMax val="0"/>
          <dgm:chPref val="0"/>
          <dgm:bulletEnabled val="1"/>
        </dgm:presLayoutVars>
      </dgm:prSet>
      <dgm:spPr/>
    </dgm:pt>
    <dgm:pt modelId="{23F015C9-D5FF-448A-B2F8-C4DA0B0CDEBE}" type="pres">
      <dgm:prSet presAssocID="{2765D40C-1C95-4B67-8306-AE6C466EE4AE}" presName="parTxOnlySpace" presStyleCnt="0"/>
      <dgm:spPr/>
    </dgm:pt>
    <dgm:pt modelId="{6F9433AF-9372-4F4B-AF53-D56CF71BB422}" type="pres">
      <dgm:prSet presAssocID="{285D03FA-973E-44CA-89DD-49EBDD2AE27C}" presName="parTxOnly" presStyleLbl="node1" presStyleIdx="4" presStyleCnt="5">
        <dgm:presLayoutVars>
          <dgm:chMax val="0"/>
          <dgm:chPref val="0"/>
          <dgm:bulletEnabled val="1"/>
        </dgm:presLayoutVars>
      </dgm:prSet>
      <dgm:spPr/>
    </dgm:pt>
  </dgm:ptLst>
  <dgm:cxnLst>
    <dgm:cxn modelId="{0ABCF10A-BF5A-45A3-B30D-308C5B5AB855}" type="presOf" srcId="{285D03FA-973E-44CA-89DD-49EBDD2AE27C}" destId="{6F9433AF-9372-4F4B-AF53-D56CF71BB422}" srcOrd="0" destOrd="0" presId="urn:microsoft.com/office/officeart/2005/8/layout/chevron1"/>
    <dgm:cxn modelId="{95846121-A666-43F8-B6D9-A24A78FE4E0C}" srcId="{A01C6FFB-57F7-4301-B987-F7F1E0AC308D}" destId="{BC0A5F90-4FB2-4838-BA41-886933A5DB3C}" srcOrd="2" destOrd="0" parTransId="{6E4FE719-A177-48AB-A6EF-2A74DACE823C}" sibTransId="{29A05617-C2C1-4509-9FD9-1368BEAC847F}"/>
    <dgm:cxn modelId="{F672C769-7C1E-4E2D-B3D8-D827D88EA806}" srcId="{A01C6FFB-57F7-4301-B987-F7F1E0AC308D}" destId="{603FC9EF-8844-402C-AC59-5743B0EA8913}" srcOrd="3" destOrd="0" parTransId="{8C5395BB-2C1A-4EEE-86A6-5B1F3B8B6DBD}" sibTransId="{2765D40C-1C95-4B67-8306-AE6C466EE4AE}"/>
    <dgm:cxn modelId="{EC2B2D74-D054-4CA0-B97A-6009C5B25815}" srcId="{A01C6FFB-57F7-4301-B987-F7F1E0AC308D}" destId="{F5D74A6F-4778-4E04-ACE1-E71559CB1AAF}" srcOrd="1" destOrd="0" parTransId="{1F2B938C-89FB-42B3-B41F-EB3AEE27B105}" sibTransId="{061CAE5C-E2D9-4523-8897-0105270169E4}"/>
    <dgm:cxn modelId="{6CE9418F-15BC-4233-9D0E-D988E9980DC8}" srcId="{A01C6FFB-57F7-4301-B987-F7F1E0AC308D}" destId="{B2ED71C2-85F8-4DF1-AD38-ED37E497E9C5}" srcOrd="0" destOrd="0" parTransId="{BAE055F8-8C54-48E6-A699-4157AF3F3E8B}" sibTransId="{69414C67-5DC3-4597-A9E4-34BA51CC7771}"/>
    <dgm:cxn modelId="{BFE73F95-911B-4987-852A-9D8474DF271E}" type="presOf" srcId="{F5D74A6F-4778-4E04-ACE1-E71559CB1AAF}" destId="{D755FEA2-313B-43FF-9F6B-F2FC241519F1}" srcOrd="0" destOrd="0" presId="urn:microsoft.com/office/officeart/2005/8/layout/chevron1"/>
    <dgm:cxn modelId="{E8C3DCB2-E85C-4224-8E32-A8497C38E381}" srcId="{A01C6FFB-57F7-4301-B987-F7F1E0AC308D}" destId="{285D03FA-973E-44CA-89DD-49EBDD2AE27C}" srcOrd="4" destOrd="0" parTransId="{A08768D8-BC7E-47F7-9681-52C155B3B2BB}" sibTransId="{B81E0C5D-4008-4B7F-A8AD-2DCFE4EEFCA6}"/>
    <dgm:cxn modelId="{425B82BA-269E-47C4-B429-C93CA35A8963}" type="presOf" srcId="{A01C6FFB-57F7-4301-B987-F7F1E0AC308D}" destId="{BFE51CCD-4A1E-40F3-A04D-3765BD79910F}" srcOrd="0" destOrd="0" presId="urn:microsoft.com/office/officeart/2005/8/layout/chevron1"/>
    <dgm:cxn modelId="{70361AD5-4263-4B9A-8801-75A86C4D4AEB}" type="presOf" srcId="{603FC9EF-8844-402C-AC59-5743B0EA8913}" destId="{7252E40B-8CC6-416B-BAB0-2341B0AF3DF3}" srcOrd="0" destOrd="0" presId="urn:microsoft.com/office/officeart/2005/8/layout/chevron1"/>
    <dgm:cxn modelId="{DDB5F8E1-ADCD-48D1-AABB-EB40572CE4BF}" type="presOf" srcId="{B2ED71C2-85F8-4DF1-AD38-ED37E497E9C5}" destId="{C374A53A-D0BC-42F3-B743-96E44C0CD80E}" srcOrd="0" destOrd="0" presId="urn:microsoft.com/office/officeart/2005/8/layout/chevron1"/>
    <dgm:cxn modelId="{ADF2F9F8-CB6A-4DE8-A44A-B97CD6A6B8CB}" type="presOf" srcId="{BC0A5F90-4FB2-4838-BA41-886933A5DB3C}" destId="{96D7C87C-8521-409D-93AF-DD96EBFB8652}" srcOrd="0" destOrd="0" presId="urn:microsoft.com/office/officeart/2005/8/layout/chevron1"/>
    <dgm:cxn modelId="{13F8828A-7EC7-4519-A74A-2717AD2AE16A}" type="presParOf" srcId="{BFE51CCD-4A1E-40F3-A04D-3765BD79910F}" destId="{C374A53A-D0BC-42F3-B743-96E44C0CD80E}" srcOrd="0" destOrd="0" presId="urn:microsoft.com/office/officeart/2005/8/layout/chevron1"/>
    <dgm:cxn modelId="{A0416EFF-A98D-496A-A91D-263F0FDBE047}" type="presParOf" srcId="{BFE51CCD-4A1E-40F3-A04D-3765BD79910F}" destId="{D6FCF275-A6F7-4F22-9C50-518647C2C2C1}" srcOrd="1" destOrd="0" presId="urn:microsoft.com/office/officeart/2005/8/layout/chevron1"/>
    <dgm:cxn modelId="{6DA352CD-9B99-4ABF-A2C2-D31394E0DEC3}" type="presParOf" srcId="{BFE51CCD-4A1E-40F3-A04D-3765BD79910F}" destId="{D755FEA2-313B-43FF-9F6B-F2FC241519F1}" srcOrd="2" destOrd="0" presId="urn:microsoft.com/office/officeart/2005/8/layout/chevron1"/>
    <dgm:cxn modelId="{00B929C7-0ADB-472E-B03C-B5BC0A267AC7}" type="presParOf" srcId="{BFE51CCD-4A1E-40F3-A04D-3765BD79910F}" destId="{0F245E5D-83DF-41FB-8EC3-2E8ADC380688}" srcOrd="3" destOrd="0" presId="urn:microsoft.com/office/officeart/2005/8/layout/chevron1"/>
    <dgm:cxn modelId="{07A92060-44A5-477B-BE3A-DCCE10ADA45B}" type="presParOf" srcId="{BFE51CCD-4A1E-40F3-A04D-3765BD79910F}" destId="{96D7C87C-8521-409D-93AF-DD96EBFB8652}" srcOrd="4" destOrd="0" presId="urn:microsoft.com/office/officeart/2005/8/layout/chevron1"/>
    <dgm:cxn modelId="{FED25ACE-5DA9-4323-9627-CCA3EBE884E7}" type="presParOf" srcId="{BFE51CCD-4A1E-40F3-A04D-3765BD79910F}" destId="{2371E81A-4335-483E-B63C-2110D8736761}" srcOrd="5" destOrd="0" presId="urn:microsoft.com/office/officeart/2005/8/layout/chevron1"/>
    <dgm:cxn modelId="{FCABBA15-548C-4CDA-8527-1418A5561FB2}" type="presParOf" srcId="{BFE51CCD-4A1E-40F3-A04D-3765BD79910F}" destId="{7252E40B-8CC6-416B-BAB0-2341B0AF3DF3}" srcOrd="6" destOrd="0" presId="urn:microsoft.com/office/officeart/2005/8/layout/chevron1"/>
    <dgm:cxn modelId="{7C01E2CB-801F-43ED-87EB-2284873339E5}" type="presParOf" srcId="{BFE51CCD-4A1E-40F3-A04D-3765BD79910F}" destId="{23F015C9-D5FF-448A-B2F8-C4DA0B0CDEBE}" srcOrd="7" destOrd="0" presId="urn:microsoft.com/office/officeart/2005/8/layout/chevron1"/>
    <dgm:cxn modelId="{447ABE58-AA9F-42F2-AD3A-B0B1A42798D4}" type="presParOf" srcId="{BFE51CCD-4A1E-40F3-A04D-3765BD79910F}" destId="{6F9433AF-9372-4F4B-AF53-D56CF71BB422}"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1CDBB-0313-404A-B85C-13193BDF1D8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214A32E-A6D2-4503-B7D6-BE5154B9AAD1}">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Physical Activity Guidelines for Americans,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edition</a:t>
          </a:r>
        </a:p>
      </dgm:t>
    </dgm:pt>
    <dgm:pt modelId="{2219AC67-C408-4EA8-99D8-680018BECF92}" type="parTrans" cxnId="{1F23D84B-754B-46B8-A3F7-5125E4D12E41}">
      <dgm:prSet/>
      <dgm:spPr/>
      <dgm:t>
        <a:bodyPr/>
        <a:lstStyle/>
        <a:p>
          <a:endParaRPr lang="en-US"/>
        </a:p>
      </dgm:t>
    </dgm:pt>
    <dgm:pt modelId="{D0C3E298-8139-466D-B580-DBE40D71D933}" type="sibTrans" cxnId="{1F23D84B-754B-46B8-A3F7-5125E4D12E41}">
      <dgm:prSet/>
      <dgm:spPr/>
      <dgm:t>
        <a:bodyPr/>
        <a:lstStyle/>
        <a:p>
          <a:endParaRPr lang="en-US"/>
        </a:p>
      </dgm:t>
    </dgm:pt>
    <dgm:pt modelId="{7927F937-6F1B-4105-B272-E4530841FD7C}">
      <dgm:prSet phldrT="[Text]" custT="1"/>
      <dgm:spPr>
        <a:solidFill>
          <a:schemeClr val="accent1">
            <a:lumMod val="75000"/>
          </a:schemeClr>
        </a:solidFill>
      </dgm:spPr>
      <dgm:t>
        <a:bodyPr/>
        <a:lstStyle/>
        <a:p>
          <a:r>
            <a:rPr lang="en-US" sz="1500" dirty="0">
              <a:latin typeface="Arial" panose="020B0604020202020204" pitchFamily="34" charset="0"/>
              <a:cs typeface="Arial" panose="020B0604020202020204" pitchFamily="34" charset="0"/>
            </a:rPr>
            <a:t>2018 PAG Advisory Committee Scientific Report</a:t>
          </a:r>
        </a:p>
      </dgm:t>
      <dgm:extLst>
        <a:ext uri="{E40237B7-FDA0-4F09-8148-C483321AD2D9}">
          <dgm14:cNvPr xmlns:dgm14="http://schemas.microsoft.com/office/drawing/2010/diagram" id="0" name="" descr="The 2018 PAG Advisory Committee Scientific Report provided the scientific basis for the Guidelines. " title="2018 PAG Advisory Committee Scientific Report"/>
        </a:ext>
      </dgm:extLst>
    </dgm:pt>
    <dgm:pt modelId="{1E947226-60B2-4573-B7D3-84FEBEB97BBD}" type="parTrans" cxnId="{F086E7A0-3E3F-486E-A962-A4AB05E70958}">
      <dgm:prSet/>
      <dgm:spPr/>
      <dgm:t>
        <a:bodyPr/>
        <a:lstStyle/>
        <a:p>
          <a:endParaRPr lang="en-US"/>
        </a:p>
      </dgm:t>
    </dgm:pt>
    <dgm:pt modelId="{341CEC7B-8C87-4B4D-B4C7-FA7169613859}" type="sibTrans" cxnId="{F086E7A0-3E3F-486E-A962-A4AB05E70958}">
      <dgm:prSet/>
      <dgm:spPr/>
      <dgm:t>
        <a:bodyPr/>
        <a:lstStyle/>
        <a:p>
          <a:endParaRPr lang="en-US"/>
        </a:p>
      </dgm:t>
    </dgm:pt>
    <dgm:pt modelId="{0DED01C9-40CF-41ED-A5CF-1AC026407D44}">
      <dgm:prSet phldrT="[Text]" custT="1"/>
      <dgm:spPr>
        <a:solidFill>
          <a:schemeClr val="accent1">
            <a:lumMod val="75000"/>
          </a:schemeClr>
        </a:solidFill>
      </dgm:spPr>
      <dgm:t>
        <a:bodyPr/>
        <a:lstStyle/>
        <a:p>
          <a:r>
            <a:rPr lang="en-US" sz="1500" dirty="0">
              <a:latin typeface="Arial" panose="020B0604020202020204" pitchFamily="34" charset="0"/>
              <a:cs typeface="Arial" panose="020B0604020202020204" pitchFamily="34" charset="0"/>
            </a:rPr>
            <a:t>Public comment</a:t>
          </a:r>
        </a:p>
      </dgm:t>
      <dgm:extLst>
        <a:ext uri="{E40237B7-FDA0-4F09-8148-C483321AD2D9}">
          <dgm14:cNvPr xmlns:dgm14="http://schemas.microsoft.com/office/drawing/2010/diagram" id="0" name="" descr="Public Comment was sought on the 2018 PAG Advisory Committee Scientific Report and considered by the Department of Health and Human Services when developing the Guidelines. " title="Public Comment"/>
        </a:ext>
      </dgm:extLst>
    </dgm:pt>
    <dgm:pt modelId="{AA55AA20-7874-49C1-B946-E24CF70E0FA2}" type="parTrans" cxnId="{9B5DA16E-0431-41A3-844D-31FF5B89AD19}">
      <dgm:prSet/>
      <dgm:spPr/>
      <dgm:t>
        <a:bodyPr/>
        <a:lstStyle/>
        <a:p>
          <a:endParaRPr lang="en-US"/>
        </a:p>
      </dgm:t>
    </dgm:pt>
    <dgm:pt modelId="{5552A36C-BA58-40F3-9858-6753343007CE}" type="sibTrans" cxnId="{9B5DA16E-0431-41A3-844D-31FF5B89AD19}">
      <dgm:prSet/>
      <dgm:spPr/>
      <dgm:t>
        <a:bodyPr/>
        <a:lstStyle/>
        <a:p>
          <a:endParaRPr lang="en-US"/>
        </a:p>
      </dgm:t>
    </dgm:pt>
    <dgm:pt modelId="{49E9CCB2-974D-4013-89E9-80D90F8E220A}">
      <dgm:prSet phldrT="[Text]" custT="1"/>
      <dgm:spPr>
        <a:solidFill>
          <a:schemeClr val="accent1">
            <a:lumMod val="75000"/>
          </a:schemeClr>
        </a:solidFill>
      </dgm:spPr>
      <dgm:t>
        <a:bodyPr/>
        <a:lstStyle/>
        <a:p>
          <a:r>
            <a:rPr lang="en-US" sz="1500" dirty="0">
              <a:latin typeface="Arial" panose="020B0604020202020204" pitchFamily="34" charset="0"/>
              <a:cs typeface="Arial" panose="020B0604020202020204" pitchFamily="34" charset="0"/>
            </a:rPr>
            <a:t>Federal agency comment</a:t>
          </a:r>
        </a:p>
      </dgm:t>
      <dgm:extLst>
        <a:ext uri="{E40237B7-FDA0-4F09-8148-C483321AD2D9}">
          <dgm14:cNvPr xmlns:dgm14="http://schemas.microsoft.com/office/drawing/2010/diagram" id="0" name="" descr="Federal agency comment was sought on the 2018 PAG Advisory Committee Scientific Report and considered by the Department of Health and Human Services when developing the Guidelines. " title="Federal Agency Comment"/>
        </a:ext>
      </dgm:extLst>
    </dgm:pt>
    <dgm:pt modelId="{F9F4542A-4C74-41F1-8D43-43B8F3E6AA99}" type="parTrans" cxnId="{B0B3ABAC-654F-4DA4-B973-BCA45C52002C}">
      <dgm:prSet/>
      <dgm:spPr/>
      <dgm:t>
        <a:bodyPr/>
        <a:lstStyle/>
        <a:p>
          <a:endParaRPr lang="en-US"/>
        </a:p>
      </dgm:t>
    </dgm:pt>
    <dgm:pt modelId="{820E6423-21F6-4171-8BFF-EA4952387581}" type="sibTrans" cxnId="{B0B3ABAC-654F-4DA4-B973-BCA45C52002C}">
      <dgm:prSet/>
      <dgm:spPr/>
      <dgm:t>
        <a:bodyPr/>
        <a:lstStyle/>
        <a:p>
          <a:endParaRPr lang="en-US"/>
        </a:p>
      </dgm:t>
    </dgm:pt>
    <dgm:pt modelId="{3DFD04F4-247F-4A1A-B0DE-73ADC9E586EB}">
      <dgm:prSet phldrT="[Text]" custT="1"/>
      <dgm:spPr>
        <a:solidFill>
          <a:schemeClr val="accent1">
            <a:lumMod val="75000"/>
          </a:schemeClr>
        </a:solidFill>
      </dgm:spPr>
      <dgm:t>
        <a:bodyPr/>
        <a:lstStyle/>
        <a:p>
          <a:r>
            <a:rPr lang="en-US" sz="1500" dirty="0">
              <a:latin typeface="Arial" panose="020B0604020202020204" pitchFamily="34" charset="0"/>
              <a:cs typeface="Arial" panose="020B0604020202020204" pitchFamily="34" charset="0"/>
            </a:rPr>
            <a:t>Peer review</a:t>
          </a:r>
        </a:p>
      </dgm:t>
      <dgm:extLst>
        <a:ext uri="{E40237B7-FDA0-4F09-8148-C483321AD2D9}">
          <dgm14:cNvPr xmlns:dgm14="http://schemas.microsoft.com/office/drawing/2010/diagram" id="0" name="" descr="A draft of the updated Guidelines was sent out for peer review for clarity and to make sure the document accurately reflected the science from the Committee report. " title="Peer review"/>
        </a:ext>
      </dgm:extLst>
    </dgm:pt>
    <dgm:pt modelId="{BEDA887C-29E6-410C-A6C8-95A459D83E91}" type="parTrans" cxnId="{93DD9F0F-AF40-4BDA-9F7C-1DC3FAD69056}">
      <dgm:prSet/>
      <dgm:spPr/>
      <dgm:t>
        <a:bodyPr/>
        <a:lstStyle/>
        <a:p>
          <a:endParaRPr lang="en-US"/>
        </a:p>
      </dgm:t>
    </dgm:pt>
    <dgm:pt modelId="{6FF41301-635E-4F51-A129-9A3913630C74}" type="sibTrans" cxnId="{93DD9F0F-AF40-4BDA-9F7C-1DC3FAD69056}">
      <dgm:prSet/>
      <dgm:spPr/>
      <dgm:t>
        <a:bodyPr/>
        <a:lstStyle/>
        <a:p>
          <a:endParaRPr lang="en-US"/>
        </a:p>
      </dgm:t>
    </dgm:pt>
    <dgm:pt modelId="{FEF7B063-FC99-4E35-B007-62D577F2F22C}" type="pres">
      <dgm:prSet presAssocID="{4661CDBB-0313-404A-B85C-13193BDF1D8C}" presName="cycle" presStyleCnt="0">
        <dgm:presLayoutVars>
          <dgm:chMax val="1"/>
          <dgm:dir/>
          <dgm:animLvl val="ctr"/>
          <dgm:resizeHandles val="exact"/>
        </dgm:presLayoutVars>
      </dgm:prSet>
      <dgm:spPr/>
    </dgm:pt>
    <dgm:pt modelId="{D41442A0-057A-4B88-BE96-680AF48AE012}" type="pres">
      <dgm:prSet presAssocID="{D214A32E-A6D2-4503-B7D6-BE5154B9AAD1}" presName="centerShape" presStyleLbl="node0" presStyleIdx="0" presStyleCnt="1"/>
      <dgm:spPr/>
    </dgm:pt>
    <dgm:pt modelId="{80E99E08-4EFD-49E8-9681-90B62600243E}" type="pres">
      <dgm:prSet presAssocID="{1E947226-60B2-4573-B7D3-84FEBEB97BBD}" presName="parTrans" presStyleLbl="bgSibTrans2D1" presStyleIdx="0" presStyleCnt="4"/>
      <dgm:spPr/>
    </dgm:pt>
    <dgm:pt modelId="{3D2A4B4D-0965-4F65-895D-819270093660}" type="pres">
      <dgm:prSet presAssocID="{7927F937-6F1B-4105-B272-E4530841FD7C}" presName="node" presStyleLbl="node1" presStyleIdx="0" presStyleCnt="4">
        <dgm:presLayoutVars>
          <dgm:bulletEnabled val="1"/>
        </dgm:presLayoutVars>
      </dgm:prSet>
      <dgm:spPr/>
    </dgm:pt>
    <dgm:pt modelId="{9CCD8D6E-EDAE-490C-9E90-3EB88CA7EE30}" type="pres">
      <dgm:prSet presAssocID="{AA55AA20-7874-49C1-B946-E24CF70E0FA2}" presName="parTrans" presStyleLbl="bgSibTrans2D1" presStyleIdx="1" presStyleCnt="4"/>
      <dgm:spPr/>
    </dgm:pt>
    <dgm:pt modelId="{43657DAC-49F0-4EB0-A4D9-4EB76450B6D9}" type="pres">
      <dgm:prSet presAssocID="{0DED01C9-40CF-41ED-A5CF-1AC026407D44}" presName="node" presStyleLbl="node1" presStyleIdx="1" presStyleCnt="4">
        <dgm:presLayoutVars>
          <dgm:bulletEnabled val="1"/>
        </dgm:presLayoutVars>
      </dgm:prSet>
      <dgm:spPr/>
    </dgm:pt>
    <dgm:pt modelId="{53349318-C8A7-4D29-AE63-DEEF3659E47A}" type="pres">
      <dgm:prSet presAssocID="{F9F4542A-4C74-41F1-8D43-43B8F3E6AA99}" presName="parTrans" presStyleLbl="bgSibTrans2D1" presStyleIdx="2" presStyleCnt="4"/>
      <dgm:spPr/>
    </dgm:pt>
    <dgm:pt modelId="{A9E504FA-C409-4496-91C0-CB759B668C37}" type="pres">
      <dgm:prSet presAssocID="{49E9CCB2-974D-4013-89E9-80D90F8E220A}" presName="node" presStyleLbl="node1" presStyleIdx="2" presStyleCnt="4">
        <dgm:presLayoutVars>
          <dgm:bulletEnabled val="1"/>
        </dgm:presLayoutVars>
      </dgm:prSet>
      <dgm:spPr/>
    </dgm:pt>
    <dgm:pt modelId="{4C1F4B00-E63B-4BF0-8E09-F9CBFF821E52}" type="pres">
      <dgm:prSet presAssocID="{BEDA887C-29E6-410C-A6C8-95A459D83E91}" presName="parTrans" presStyleLbl="bgSibTrans2D1" presStyleIdx="3" presStyleCnt="4"/>
      <dgm:spPr/>
    </dgm:pt>
    <dgm:pt modelId="{A93FAA7E-5592-418C-9CDE-ECD6FAE839A0}" type="pres">
      <dgm:prSet presAssocID="{3DFD04F4-247F-4A1A-B0DE-73ADC9E586EB}" presName="node" presStyleLbl="node1" presStyleIdx="3" presStyleCnt="4">
        <dgm:presLayoutVars>
          <dgm:bulletEnabled val="1"/>
        </dgm:presLayoutVars>
      </dgm:prSet>
      <dgm:spPr/>
    </dgm:pt>
  </dgm:ptLst>
  <dgm:cxnLst>
    <dgm:cxn modelId="{5132DA05-47F6-4ECA-A419-6C3C9E484C6F}" type="presOf" srcId="{F9F4542A-4C74-41F1-8D43-43B8F3E6AA99}" destId="{53349318-C8A7-4D29-AE63-DEEF3659E47A}" srcOrd="0" destOrd="0" presId="urn:microsoft.com/office/officeart/2005/8/layout/radial4"/>
    <dgm:cxn modelId="{93DD9F0F-AF40-4BDA-9F7C-1DC3FAD69056}" srcId="{D214A32E-A6D2-4503-B7D6-BE5154B9AAD1}" destId="{3DFD04F4-247F-4A1A-B0DE-73ADC9E586EB}" srcOrd="3" destOrd="0" parTransId="{BEDA887C-29E6-410C-A6C8-95A459D83E91}" sibTransId="{6FF41301-635E-4F51-A129-9A3913630C74}"/>
    <dgm:cxn modelId="{F6FADD1C-EB0E-482F-8416-46F4F8F3F752}" type="presOf" srcId="{7927F937-6F1B-4105-B272-E4530841FD7C}" destId="{3D2A4B4D-0965-4F65-895D-819270093660}" srcOrd="0" destOrd="0" presId="urn:microsoft.com/office/officeart/2005/8/layout/radial4"/>
    <dgm:cxn modelId="{AF7F992F-B752-40FC-AEF6-0AAD18FA6C4D}" type="presOf" srcId="{4661CDBB-0313-404A-B85C-13193BDF1D8C}" destId="{FEF7B063-FC99-4E35-B007-62D577F2F22C}" srcOrd="0" destOrd="0" presId="urn:microsoft.com/office/officeart/2005/8/layout/radial4"/>
    <dgm:cxn modelId="{D863BA40-4438-43BE-AEDE-9D9A5AC9DD48}" type="presOf" srcId="{49E9CCB2-974D-4013-89E9-80D90F8E220A}" destId="{A9E504FA-C409-4496-91C0-CB759B668C37}" srcOrd="0" destOrd="0" presId="urn:microsoft.com/office/officeart/2005/8/layout/radial4"/>
    <dgm:cxn modelId="{1F23D84B-754B-46B8-A3F7-5125E4D12E41}" srcId="{4661CDBB-0313-404A-B85C-13193BDF1D8C}" destId="{D214A32E-A6D2-4503-B7D6-BE5154B9AAD1}" srcOrd="0" destOrd="0" parTransId="{2219AC67-C408-4EA8-99D8-680018BECF92}" sibTransId="{D0C3E298-8139-466D-B580-DBE40D71D933}"/>
    <dgm:cxn modelId="{A43C6461-8D2E-4C2D-9318-046911E82CE7}" type="presOf" srcId="{0DED01C9-40CF-41ED-A5CF-1AC026407D44}" destId="{43657DAC-49F0-4EB0-A4D9-4EB76450B6D9}" srcOrd="0" destOrd="0" presId="urn:microsoft.com/office/officeart/2005/8/layout/radial4"/>
    <dgm:cxn modelId="{25CAC765-D342-4CAA-ADA5-C878745A9B26}" type="presOf" srcId="{1E947226-60B2-4573-B7D3-84FEBEB97BBD}" destId="{80E99E08-4EFD-49E8-9681-90B62600243E}" srcOrd="0" destOrd="0" presId="urn:microsoft.com/office/officeart/2005/8/layout/radial4"/>
    <dgm:cxn modelId="{9B5DA16E-0431-41A3-844D-31FF5B89AD19}" srcId="{D214A32E-A6D2-4503-B7D6-BE5154B9AAD1}" destId="{0DED01C9-40CF-41ED-A5CF-1AC026407D44}" srcOrd="1" destOrd="0" parTransId="{AA55AA20-7874-49C1-B946-E24CF70E0FA2}" sibTransId="{5552A36C-BA58-40F3-9858-6753343007CE}"/>
    <dgm:cxn modelId="{B57AB680-C496-4EDC-95AD-4EB4A021057C}" type="presOf" srcId="{BEDA887C-29E6-410C-A6C8-95A459D83E91}" destId="{4C1F4B00-E63B-4BF0-8E09-F9CBFF821E52}" srcOrd="0" destOrd="0" presId="urn:microsoft.com/office/officeart/2005/8/layout/radial4"/>
    <dgm:cxn modelId="{5CA7B09B-7FBD-4DC5-8C50-FD1B82A080A1}" type="presOf" srcId="{D214A32E-A6D2-4503-B7D6-BE5154B9AAD1}" destId="{D41442A0-057A-4B88-BE96-680AF48AE012}" srcOrd="0" destOrd="0" presId="urn:microsoft.com/office/officeart/2005/8/layout/radial4"/>
    <dgm:cxn modelId="{F086E7A0-3E3F-486E-A962-A4AB05E70958}" srcId="{D214A32E-A6D2-4503-B7D6-BE5154B9AAD1}" destId="{7927F937-6F1B-4105-B272-E4530841FD7C}" srcOrd="0" destOrd="0" parTransId="{1E947226-60B2-4573-B7D3-84FEBEB97BBD}" sibTransId="{341CEC7B-8C87-4B4D-B4C7-FA7169613859}"/>
    <dgm:cxn modelId="{8D052EAC-951C-43D8-BA53-5D6254CAE0AE}" type="presOf" srcId="{3DFD04F4-247F-4A1A-B0DE-73ADC9E586EB}" destId="{A93FAA7E-5592-418C-9CDE-ECD6FAE839A0}" srcOrd="0" destOrd="0" presId="urn:microsoft.com/office/officeart/2005/8/layout/radial4"/>
    <dgm:cxn modelId="{B0B3ABAC-654F-4DA4-B973-BCA45C52002C}" srcId="{D214A32E-A6D2-4503-B7D6-BE5154B9AAD1}" destId="{49E9CCB2-974D-4013-89E9-80D90F8E220A}" srcOrd="2" destOrd="0" parTransId="{F9F4542A-4C74-41F1-8D43-43B8F3E6AA99}" sibTransId="{820E6423-21F6-4171-8BFF-EA4952387581}"/>
    <dgm:cxn modelId="{5997A0DC-BE2F-4B3C-9C05-8A9C25215AAF}" type="presOf" srcId="{AA55AA20-7874-49C1-B946-E24CF70E0FA2}" destId="{9CCD8D6E-EDAE-490C-9E90-3EB88CA7EE30}" srcOrd="0" destOrd="0" presId="urn:microsoft.com/office/officeart/2005/8/layout/radial4"/>
    <dgm:cxn modelId="{FA3EF2F5-6D43-495C-95A7-3C2A249F726C}" type="presParOf" srcId="{FEF7B063-FC99-4E35-B007-62D577F2F22C}" destId="{D41442A0-057A-4B88-BE96-680AF48AE012}" srcOrd="0" destOrd="0" presId="urn:microsoft.com/office/officeart/2005/8/layout/radial4"/>
    <dgm:cxn modelId="{C6058F17-E9FF-40CE-9418-FA659D830973}" type="presParOf" srcId="{FEF7B063-FC99-4E35-B007-62D577F2F22C}" destId="{80E99E08-4EFD-49E8-9681-90B62600243E}" srcOrd="1" destOrd="0" presId="urn:microsoft.com/office/officeart/2005/8/layout/radial4"/>
    <dgm:cxn modelId="{39C39830-0467-4279-9CAD-B36CFFAF3AAB}" type="presParOf" srcId="{FEF7B063-FC99-4E35-B007-62D577F2F22C}" destId="{3D2A4B4D-0965-4F65-895D-819270093660}" srcOrd="2" destOrd="0" presId="urn:microsoft.com/office/officeart/2005/8/layout/radial4"/>
    <dgm:cxn modelId="{1BEAB641-2AAC-4849-90AE-E4C99932EFDA}" type="presParOf" srcId="{FEF7B063-FC99-4E35-B007-62D577F2F22C}" destId="{9CCD8D6E-EDAE-490C-9E90-3EB88CA7EE30}" srcOrd="3" destOrd="0" presId="urn:microsoft.com/office/officeart/2005/8/layout/radial4"/>
    <dgm:cxn modelId="{351F21CF-67EF-4B62-81BA-B9C67D8BDF5F}" type="presParOf" srcId="{FEF7B063-FC99-4E35-B007-62D577F2F22C}" destId="{43657DAC-49F0-4EB0-A4D9-4EB76450B6D9}" srcOrd="4" destOrd="0" presId="urn:microsoft.com/office/officeart/2005/8/layout/radial4"/>
    <dgm:cxn modelId="{43FDF181-E474-4869-9AF7-C92042D8679C}" type="presParOf" srcId="{FEF7B063-FC99-4E35-B007-62D577F2F22C}" destId="{53349318-C8A7-4D29-AE63-DEEF3659E47A}" srcOrd="5" destOrd="0" presId="urn:microsoft.com/office/officeart/2005/8/layout/radial4"/>
    <dgm:cxn modelId="{A0B900B5-AB04-4FA8-A3EA-4FC653654BF3}" type="presParOf" srcId="{FEF7B063-FC99-4E35-B007-62D577F2F22C}" destId="{A9E504FA-C409-4496-91C0-CB759B668C37}" srcOrd="6" destOrd="0" presId="urn:microsoft.com/office/officeart/2005/8/layout/radial4"/>
    <dgm:cxn modelId="{AE4BDECD-4CF5-40EF-A062-807B35B67C6D}" type="presParOf" srcId="{FEF7B063-FC99-4E35-B007-62D577F2F22C}" destId="{4C1F4B00-E63B-4BF0-8E09-F9CBFF821E52}" srcOrd="7" destOrd="0" presId="urn:microsoft.com/office/officeart/2005/8/layout/radial4"/>
    <dgm:cxn modelId="{D6499F4E-B5B8-4B68-9AE2-3B5089ABFD9A}" type="presParOf" srcId="{FEF7B063-FC99-4E35-B007-62D577F2F22C}" destId="{A93FAA7E-5592-418C-9CDE-ECD6FAE839A0}"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1FEDC20-DE41-41EE-ADEE-C77DE803315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1BFCADE-775A-411C-A1D9-B2EB5A59ED2B}">
      <dgm:prSet phldrT="[Text]" custT="1"/>
      <dgm:spPr>
        <a:solidFill>
          <a:schemeClr val="accent1">
            <a:lumMod val="75000"/>
          </a:schemeClr>
        </a:solidFill>
      </dgm:spPr>
      <dgm:t>
        <a:bodyPr/>
        <a:lstStyle/>
        <a:p>
          <a:r>
            <a:rPr lang="en-US" sz="2800" dirty="0">
              <a:latin typeface="Arial" panose="020B0604020202020204" pitchFamily="34" charset="0"/>
              <a:cs typeface="Arial" panose="020B0604020202020204" pitchFamily="34" charset="0"/>
            </a:rPr>
            <a:t>Moderate Intensity </a:t>
          </a:r>
        </a:p>
      </dgm:t>
      <dgm:extLst>
        <a:ext uri="{E40237B7-FDA0-4F09-8148-C483321AD2D9}">
          <dgm14:cNvPr xmlns:dgm14="http://schemas.microsoft.com/office/drawing/2010/diagram" id="0" name="" descr="Moderate Intensity &#10;" title="Moderate Intensity "/>
        </a:ext>
      </dgm:extLst>
    </dgm:pt>
    <dgm:pt modelId="{A32CA82A-6630-45A6-ACC8-5F92508C7C95}" type="parTrans" cxnId="{DFE8F393-4CF4-4432-9F84-65EE89E2AF79}">
      <dgm:prSet/>
      <dgm:spPr/>
      <dgm:t>
        <a:bodyPr/>
        <a:lstStyle/>
        <a:p>
          <a:endParaRPr lang="en-US"/>
        </a:p>
      </dgm:t>
    </dgm:pt>
    <dgm:pt modelId="{DAF45356-EB27-48C6-8A32-A06575680600}" type="sibTrans" cxnId="{DFE8F393-4CF4-4432-9F84-65EE89E2AF79}">
      <dgm:prSet/>
      <dgm:spPr/>
      <dgm:t>
        <a:bodyPr/>
        <a:lstStyle/>
        <a:p>
          <a:endParaRPr lang="en-US"/>
        </a:p>
      </dgm:t>
    </dgm:pt>
    <dgm:pt modelId="{12725554-A7F7-4C22-BF3B-D1084EE97762}">
      <dgm:prSet phldrT="[Text]"/>
      <dgm:spPr/>
      <dgm:t>
        <a:bodyPr lIns="182880" anchor="ctr"/>
        <a:lstStyle/>
        <a:p>
          <a:r>
            <a:rPr lang="en-US" dirty="0">
              <a:latin typeface="Arial" panose="020B0604020202020204" pitchFamily="34" charset="0"/>
              <a:cs typeface="Arial" panose="020B0604020202020204" pitchFamily="34" charset="0"/>
            </a:rPr>
            <a:t>Absolute scale: 3.0-5.9 METs</a:t>
          </a:r>
        </a:p>
      </dgm:t>
      <dgm:extLst>
        <a:ext uri="{E40237B7-FDA0-4F09-8148-C483321AD2D9}">
          <dgm14:cNvPr xmlns:dgm14="http://schemas.microsoft.com/office/drawing/2010/diagram" id="0" name="" descr="Absolute scale: 3.0-5.9 METs&#10;Relative scale: 5 or 6 on a scale of 0 to 10 &#10;"/>
        </a:ext>
      </dgm:extLst>
    </dgm:pt>
    <dgm:pt modelId="{F1C5A3A3-0727-42D8-9599-3681EFB0D116}" type="parTrans" cxnId="{38AF80C5-B1CB-4D9D-AE5E-331778CF5D92}">
      <dgm:prSet/>
      <dgm:spPr/>
      <dgm:t>
        <a:bodyPr/>
        <a:lstStyle/>
        <a:p>
          <a:endParaRPr lang="en-US"/>
        </a:p>
      </dgm:t>
    </dgm:pt>
    <dgm:pt modelId="{627A5C20-D370-4832-8F99-554C20366E0A}" type="sibTrans" cxnId="{38AF80C5-B1CB-4D9D-AE5E-331778CF5D92}">
      <dgm:prSet/>
      <dgm:spPr/>
      <dgm:t>
        <a:bodyPr/>
        <a:lstStyle/>
        <a:p>
          <a:endParaRPr lang="en-US"/>
        </a:p>
      </dgm:t>
    </dgm:pt>
    <dgm:pt modelId="{3A98D13C-D19D-430B-B4BD-15C52EE6D1C2}">
      <dgm:prSet phldrT="[Text]"/>
      <dgm:spPr/>
      <dgm:t>
        <a:bodyPr lIns="182880" anchor="ctr"/>
        <a:lstStyle/>
        <a:p>
          <a:r>
            <a:rPr lang="en-US" dirty="0">
              <a:latin typeface="Arial" panose="020B0604020202020204" pitchFamily="34" charset="0"/>
              <a:cs typeface="Arial" panose="020B0604020202020204" pitchFamily="34" charset="0"/>
            </a:rPr>
            <a:t>Relative scale: 5 or 6 on a scale of 0 to 10 </a:t>
          </a:r>
        </a:p>
      </dgm:t>
    </dgm:pt>
    <dgm:pt modelId="{AF602A74-D0A5-4979-A1D6-E008190B99E0}" type="parTrans" cxnId="{D07773F9-B1DF-4448-9EF4-E665149F87DE}">
      <dgm:prSet/>
      <dgm:spPr/>
      <dgm:t>
        <a:bodyPr/>
        <a:lstStyle/>
        <a:p>
          <a:endParaRPr lang="en-US"/>
        </a:p>
      </dgm:t>
    </dgm:pt>
    <dgm:pt modelId="{82EC3E18-2BB6-4549-B537-59F496BC8D07}" type="sibTrans" cxnId="{D07773F9-B1DF-4448-9EF4-E665149F87DE}">
      <dgm:prSet/>
      <dgm:spPr/>
      <dgm:t>
        <a:bodyPr/>
        <a:lstStyle/>
        <a:p>
          <a:endParaRPr lang="en-US"/>
        </a:p>
      </dgm:t>
    </dgm:pt>
    <dgm:pt modelId="{53256A12-87E5-454E-9D79-89CFFBDC5769}">
      <dgm:prSet phldrT="[Text]" custT="1"/>
      <dgm:spPr>
        <a:solidFill>
          <a:schemeClr val="accent1">
            <a:lumMod val="75000"/>
          </a:schemeClr>
        </a:solidFill>
      </dgm:spPr>
      <dgm:t>
        <a:bodyPr/>
        <a:lstStyle/>
        <a:p>
          <a:r>
            <a:rPr lang="en-US" sz="2800" dirty="0">
              <a:latin typeface="Arial" panose="020B0604020202020204" pitchFamily="34" charset="0"/>
              <a:cs typeface="Arial" panose="020B0604020202020204" pitchFamily="34" charset="0"/>
            </a:rPr>
            <a:t>Vigorous Intensity </a:t>
          </a:r>
        </a:p>
      </dgm:t>
      <dgm:extLst>
        <a:ext uri="{E40237B7-FDA0-4F09-8148-C483321AD2D9}">
          <dgm14:cNvPr xmlns:dgm14="http://schemas.microsoft.com/office/drawing/2010/diagram" id="0" name="" title="Vigorous Intensity "/>
        </a:ext>
      </dgm:extLst>
    </dgm:pt>
    <dgm:pt modelId="{61797EC6-0A83-4015-8CFD-69CE44187F25}" type="parTrans" cxnId="{9212D7DA-3D3E-476E-A8CC-6DF9B0055A2D}">
      <dgm:prSet/>
      <dgm:spPr/>
      <dgm:t>
        <a:bodyPr/>
        <a:lstStyle/>
        <a:p>
          <a:endParaRPr lang="en-US"/>
        </a:p>
      </dgm:t>
    </dgm:pt>
    <dgm:pt modelId="{A1148FD4-3C9E-4929-B723-3047B8F8AB52}" type="sibTrans" cxnId="{9212D7DA-3D3E-476E-A8CC-6DF9B0055A2D}">
      <dgm:prSet/>
      <dgm:spPr/>
      <dgm:t>
        <a:bodyPr/>
        <a:lstStyle/>
        <a:p>
          <a:endParaRPr lang="en-US"/>
        </a:p>
      </dgm:t>
    </dgm:pt>
    <dgm:pt modelId="{52E0BD6F-7ED9-45C9-8460-404BF16A1B68}">
      <dgm:prSet phldrT="[Text]"/>
      <dgm:spPr/>
      <dgm:t>
        <a:bodyPr lIns="182880" anchor="ctr"/>
        <a:lstStyle/>
        <a:p>
          <a:r>
            <a:rPr lang="en-US" dirty="0">
              <a:latin typeface="Arial" panose="020B0604020202020204" pitchFamily="34" charset="0"/>
              <a:cs typeface="Arial" panose="020B0604020202020204" pitchFamily="34" charset="0"/>
            </a:rPr>
            <a:t>Absolute scale: 6.0 or more METs</a:t>
          </a:r>
        </a:p>
      </dgm:t>
      <dgm:extLst>
        <a:ext uri="{E40237B7-FDA0-4F09-8148-C483321AD2D9}">
          <dgm14:cNvPr xmlns:dgm14="http://schemas.microsoft.com/office/drawing/2010/diagram" id="0" name="" descr="Absolute scale: 6.0 or more METs&#10;Relative scale: begins at a 7 or 8 on a scale of 0 to 10 &#10;"/>
        </a:ext>
      </dgm:extLst>
    </dgm:pt>
    <dgm:pt modelId="{CF6D20AA-7C83-4D5E-9F06-BB3B258F4933}" type="parTrans" cxnId="{FAB372A6-BEC4-423B-B352-ACC959313D8C}">
      <dgm:prSet/>
      <dgm:spPr/>
      <dgm:t>
        <a:bodyPr/>
        <a:lstStyle/>
        <a:p>
          <a:endParaRPr lang="en-US"/>
        </a:p>
      </dgm:t>
    </dgm:pt>
    <dgm:pt modelId="{777C376D-D886-492F-B951-ECCC37CA9597}" type="sibTrans" cxnId="{FAB372A6-BEC4-423B-B352-ACC959313D8C}">
      <dgm:prSet/>
      <dgm:spPr/>
      <dgm:t>
        <a:bodyPr/>
        <a:lstStyle/>
        <a:p>
          <a:endParaRPr lang="en-US"/>
        </a:p>
      </dgm:t>
    </dgm:pt>
    <dgm:pt modelId="{23C42D43-D0FD-4395-8AEA-95FCC2B294A5}">
      <dgm:prSet phldrT="[Text]"/>
      <dgm:spPr/>
      <dgm:t>
        <a:bodyPr lIns="182880" anchor="ctr"/>
        <a:lstStyle/>
        <a:p>
          <a:r>
            <a:rPr lang="en-US" dirty="0">
              <a:latin typeface="Arial" panose="020B0604020202020204" pitchFamily="34" charset="0"/>
              <a:cs typeface="Arial" panose="020B0604020202020204" pitchFamily="34" charset="0"/>
            </a:rPr>
            <a:t>Relative scale: begins at a 7 or 8 on a scale of 0 to 10 </a:t>
          </a:r>
        </a:p>
      </dgm:t>
    </dgm:pt>
    <dgm:pt modelId="{E0E04FCA-25AC-400A-8D3E-048046968151}" type="parTrans" cxnId="{4FEC5BA0-47BD-47C4-8AB6-12019C37AA39}">
      <dgm:prSet/>
      <dgm:spPr/>
      <dgm:t>
        <a:bodyPr/>
        <a:lstStyle/>
        <a:p>
          <a:endParaRPr lang="en-US"/>
        </a:p>
      </dgm:t>
    </dgm:pt>
    <dgm:pt modelId="{53775757-615E-4969-B79F-68BE6F2DDF07}" type="sibTrans" cxnId="{4FEC5BA0-47BD-47C4-8AB6-12019C37AA39}">
      <dgm:prSet/>
      <dgm:spPr/>
      <dgm:t>
        <a:bodyPr/>
        <a:lstStyle/>
        <a:p>
          <a:endParaRPr lang="en-US"/>
        </a:p>
      </dgm:t>
    </dgm:pt>
    <dgm:pt modelId="{508128FF-EACB-4C32-83BB-585B0F061F9C}" type="pres">
      <dgm:prSet presAssocID="{B1FEDC20-DE41-41EE-ADEE-C77DE8033150}" presName="Name0" presStyleCnt="0">
        <dgm:presLayoutVars>
          <dgm:dir/>
          <dgm:animLvl val="lvl"/>
          <dgm:resizeHandles/>
        </dgm:presLayoutVars>
      </dgm:prSet>
      <dgm:spPr/>
    </dgm:pt>
    <dgm:pt modelId="{64EF1596-DB31-4324-8F3C-C8A0D0655D7F}" type="pres">
      <dgm:prSet presAssocID="{E1BFCADE-775A-411C-A1D9-B2EB5A59ED2B}" presName="linNode" presStyleCnt="0"/>
      <dgm:spPr/>
    </dgm:pt>
    <dgm:pt modelId="{7C89515A-6D98-482B-BCF4-C280BB4AF370}" type="pres">
      <dgm:prSet presAssocID="{E1BFCADE-775A-411C-A1D9-B2EB5A59ED2B}" presName="parentShp" presStyleLbl="node1" presStyleIdx="0" presStyleCnt="2">
        <dgm:presLayoutVars>
          <dgm:bulletEnabled val="1"/>
        </dgm:presLayoutVars>
      </dgm:prSet>
      <dgm:spPr/>
    </dgm:pt>
    <dgm:pt modelId="{CAD3F252-D867-48F9-B866-38BE294AF767}" type="pres">
      <dgm:prSet presAssocID="{E1BFCADE-775A-411C-A1D9-B2EB5A59ED2B}" presName="childShp" presStyleLbl="bgAccFollowNode1" presStyleIdx="0" presStyleCnt="2" custScaleX="113436" custScaleY="104010">
        <dgm:presLayoutVars>
          <dgm:bulletEnabled val="1"/>
        </dgm:presLayoutVars>
      </dgm:prSet>
      <dgm:spPr/>
    </dgm:pt>
    <dgm:pt modelId="{8177B467-6BFC-4FAF-82B9-E99AB25D304B}" type="pres">
      <dgm:prSet presAssocID="{DAF45356-EB27-48C6-8A32-A06575680600}" presName="spacing" presStyleCnt="0"/>
      <dgm:spPr/>
    </dgm:pt>
    <dgm:pt modelId="{23416449-78CC-4971-B7D0-6E9291F15A56}" type="pres">
      <dgm:prSet presAssocID="{53256A12-87E5-454E-9D79-89CFFBDC5769}" presName="linNode" presStyleCnt="0"/>
      <dgm:spPr/>
    </dgm:pt>
    <dgm:pt modelId="{7527FD0B-947F-492D-8F72-BA5FD1DE25C7}" type="pres">
      <dgm:prSet presAssocID="{53256A12-87E5-454E-9D79-89CFFBDC5769}" presName="parentShp" presStyleLbl="node1" presStyleIdx="1" presStyleCnt="2">
        <dgm:presLayoutVars>
          <dgm:bulletEnabled val="1"/>
        </dgm:presLayoutVars>
      </dgm:prSet>
      <dgm:spPr/>
    </dgm:pt>
    <dgm:pt modelId="{60FAC44C-2F43-4090-B3F7-C599D3A2B88C}" type="pres">
      <dgm:prSet presAssocID="{53256A12-87E5-454E-9D79-89CFFBDC5769}" presName="childShp" presStyleLbl="bgAccFollowNode1" presStyleIdx="1" presStyleCnt="2" custScaleX="113436" custScaleY="104741">
        <dgm:presLayoutVars>
          <dgm:bulletEnabled val="1"/>
        </dgm:presLayoutVars>
      </dgm:prSet>
      <dgm:spPr/>
    </dgm:pt>
  </dgm:ptLst>
  <dgm:cxnLst>
    <dgm:cxn modelId="{29048417-4739-415C-93CE-43399E9CAE15}" type="presOf" srcId="{E1BFCADE-775A-411C-A1D9-B2EB5A59ED2B}" destId="{7C89515A-6D98-482B-BCF4-C280BB4AF370}" srcOrd="0" destOrd="0" presId="urn:microsoft.com/office/officeart/2005/8/layout/vList6"/>
    <dgm:cxn modelId="{66A6D417-B5AB-47CB-884C-DB2EB5BDDD45}" type="presOf" srcId="{3A98D13C-D19D-430B-B4BD-15C52EE6D1C2}" destId="{CAD3F252-D867-48F9-B866-38BE294AF767}" srcOrd="0" destOrd="1" presId="urn:microsoft.com/office/officeart/2005/8/layout/vList6"/>
    <dgm:cxn modelId="{C7ADE560-BD06-412B-89C8-F8F461ED75B0}" type="presOf" srcId="{23C42D43-D0FD-4395-8AEA-95FCC2B294A5}" destId="{60FAC44C-2F43-4090-B3F7-C599D3A2B88C}" srcOrd="0" destOrd="1" presId="urn:microsoft.com/office/officeart/2005/8/layout/vList6"/>
    <dgm:cxn modelId="{13BDFE88-AF28-4B9A-AAC1-904516550144}" type="presOf" srcId="{B1FEDC20-DE41-41EE-ADEE-C77DE8033150}" destId="{508128FF-EACB-4C32-83BB-585B0F061F9C}" srcOrd="0" destOrd="0" presId="urn:microsoft.com/office/officeart/2005/8/layout/vList6"/>
    <dgm:cxn modelId="{DFE8F393-4CF4-4432-9F84-65EE89E2AF79}" srcId="{B1FEDC20-DE41-41EE-ADEE-C77DE8033150}" destId="{E1BFCADE-775A-411C-A1D9-B2EB5A59ED2B}" srcOrd="0" destOrd="0" parTransId="{A32CA82A-6630-45A6-ACC8-5F92508C7C95}" sibTransId="{DAF45356-EB27-48C6-8A32-A06575680600}"/>
    <dgm:cxn modelId="{4FEC5BA0-47BD-47C4-8AB6-12019C37AA39}" srcId="{53256A12-87E5-454E-9D79-89CFFBDC5769}" destId="{23C42D43-D0FD-4395-8AEA-95FCC2B294A5}" srcOrd="1" destOrd="0" parTransId="{E0E04FCA-25AC-400A-8D3E-048046968151}" sibTransId="{53775757-615E-4969-B79F-68BE6F2DDF07}"/>
    <dgm:cxn modelId="{FAB372A6-BEC4-423B-B352-ACC959313D8C}" srcId="{53256A12-87E5-454E-9D79-89CFFBDC5769}" destId="{52E0BD6F-7ED9-45C9-8460-404BF16A1B68}" srcOrd="0" destOrd="0" parTransId="{CF6D20AA-7C83-4D5E-9F06-BB3B258F4933}" sibTransId="{777C376D-D886-492F-B951-ECCC37CA9597}"/>
    <dgm:cxn modelId="{38AF80C5-B1CB-4D9D-AE5E-331778CF5D92}" srcId="{E1BFCADE-775A-411C-A1D9-B2EB5A59ED2B}" destId="{12725554-A7F7-4C22-BF3B-D1084EE97762}" srcOrd="0" destOrd="0" parTransId="{F1C5A3A3-0727-42D8-9599-3681EFB0D116}" sibTransId="{627A5C20-D370-4832-8F99-554C20366E0A}"/>
    <dgm:cxn modelId="{9212D7DA-3D3E-476E-A8CC-6DF9B0055A2D}" srcId="{B1FEDC20-DE41-41EE-ADEE-C77DE8033150}" destId="{53256A12-87E5-454E-9D79-89CFFBDC5769}" srcOrd="1" destOrd="0" parTransId="{61797EC6-0A83-4015-8CFD-69CE44187F25}" sibTransId="{A1148FD4-3C9E-4929-B723-3047B8F8AB52}"/>
    <dgm:cxn modelId="{D07773F9-B1DF-4448-9EF4-E665149F87DE}" srcId="{E1BFCADE-775A-411C-A1D9-B2EB5A59ED2B}" destId="{3A98D13C-D19D-430B-B4BD-15C52EE6D1C2}" srcOrd="1" destOrd="0" parTransId="{AF602A74-D0A5-4979-A1D6-E008190B99E0}" sibTransId="{82EC3E18-2BB6-4549-B537-59F496BC8D07}"/>
    <dgm:cxn modelId="{557452FA-AA64-4082-8558-0FF9C4F856E9}" type="presOf" srcId="{52E0BD6F-7ED9-45C9-8460-404BF16A1B68}" destId="{60FAC44C-2F43-4090-B3F7-C599D3A2B88C}" srcOrd="0" destOrd="0" presId="urn:microsoft.com/office/officeart/2005/8/layout/vList6"/>
    <dgm:cxn modelId="{B84E8BFD-C907-4317-9594-BB525F4524FD}" type="presOf" srcId="{53256A12-87E5-454E-9D79-89CFFBDC5769}" destId="{7527FD0B-947F-492D-8F72-BA5FD1DE25C7}" srcOrd="0" destOrd="0" presId="urn:microsoft.com/office/officeart/2005/8/layout/vList6"/>
    <dgm:cxn modelId="{A6AD50FF-55CE-45DB-AB3F-6C0D04DD785B}" type="presOf" srcId="{12725554-A7F7-4C22-BF3B-D1084EE97762}" destId="{CAD3F252-D867-48F9-B866-38BE294AF767}" srcOrd="0" destOrd="0" presId="urn:microsoft.com/office/officeart/2005/8/layout/vList6"/>
    <dgm:cxn modelId="{D73C360D-4990-4B84-8E16-DDCEB5A83058}" type="presParOf" srcId="{508128FF-EACB-4C32-83BB-585B0F061F9C}" destId="{64EF1596-DB31-4324-8F3C-C8A0D0655D7F}" srcOrd="0" destOrd="0" presId="urn:microsoft.com/office/officeart/2005/8/layout/vList6"/>
    <dgm:cxn modelId="{64E6844C-D415-4F4D-BFDA-2FADF5F20E4E}" type="presParOf" srcId="{64EF1596-DB31-4324-8F3C-C8A0D0655D7F}" destId="{7C89515A-6D98-482B-BCF4-C280BB4AF370}" srcOrd="0" destOrd="0" presId="urn:microsoft.com/office/officeart/2005/8/layout/vList6"/>
    <dgm:cxn modelId="{C45A347B-F5F4-4AD3-9DDB-60A4BA56D726}" type="presParOf" srcId="{64EF1596-DB31-4324-8F3C-C8A0D0655D7F}" destId="{CAD3F252-D867-48F9-B866-38BE294AF767}" srcOrd="1" destOrd="0" presId="urn:microsoft.com/office/officeart/2005/8/layout/vList6"/>
    <dgm:cxn modelId="{75EF3FD9-45BB-4F62-B222-816181063412}" type="presParOf" srcId="{508128FF-EACB-4C32-83BB-585B0F061F9C}" destId="{8177B467-6BFC-4FAF-82B9-E99AB25D304B}" srcOrd="1" destOrd="0" presId="urn:microsoft.com/office/officeart/2005/8/layout/vList6"/>
    <dgm:cxn modelId="{A21C5CEE-A799-4A42-8E36-08FD9A01F90C}" type="presParOf" srcId="{508128FF-EACB-4C32-83BB-585B0F061F9C}" destId="{23416449-78CC-4971-B7D0-6E9291F15A56}" srcOrd="2" destOrd="0" presId="urn:microsoft.com/office/officeart/2005/8/layout/vList6"/>
    <dgm:cxn modelId="{40ADA963-D461-4A15-AE1F-C8B47B48C451}" type="presParOf" srcId="{23416449-78CC-4971-B7D0-6E9291F15A56}" destId="{7527FD0B-947F-492D-8F72-BA5FD1DE25C7}" srcOrd="0" destOrd="0" presId="urn:microsoft.com/office/officeart/2005/8/layout/vList6"/>
    <dgm:cxn modelId="{8838E648-68CB-41B2-A346-0B4B5148ADEA}" type="presParOf" srcId="{23416449-78CC-4971-B7D0-6E9291F15A56}" destId="{60FAC44C-2F43-4090-B3F7-C599D3A2B88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2035F0-0BA2-4F26-BE14-529862B01AA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B08DB48A-3325-428F-8FC3-3C73C324BB24}">
      <dgm:prSet phldrT="[Text]"/>
      <dgm:spPr/>
      <dgm:t>
        <a:bodyPr/>
        <a:lstStyle/>
        <a:p>
          <a:r>
            <a:rPr lang="en-US" dirty="0">
              <a:latin typeface="Arial" panose="020B0604020202020204" pitchFamily="34" charset="0"/>
              <a:cs typeface="Arial" panose="020B0604020202020204" pitchFamily="34" charset="0"/>
            </a:rPr>
            <a:t>Short Term Benefits</a:t>
          </a:r>
        </a:p>
      </dgm:t>
    </dgm:pt>
    <dgm:pt modelId="{C3AB679F-1BE4-41B4-89F2-1524AB7BFABC}" type="parTrans" cxnId="{554D8FAE-7E96-43F9-9ACB-07B77D9552EE}">
      <dgm:prSet/>
      <dgm:spPr/>
      <dgm:t>
        <a:bodyPr/>
        <a:lstStyle/>
        <a:p>
          <a:endParaRPr lang="en-US"/>
        </a:p>
      </dgm:t>
    </dgm:pt>
    <dgm:pt modelId="{12D6995C-0632-4100-B647-8F48F12369FD}" type="sibTrans" cxnId="{554D8FAE-7E96-43F9-9ACB-07B77D9552EE}">
      <dgm:prSet/>
      <dgm:spPr/>
      <dgm:t>
        <a:bodyPr/>
        <a:lstStyle/>
        <a:p>
          <a:endParaRPr lang="en-US"/>
        </a:p>
      </dgm:t>
    </dgm:pt>
    <dgm:pt modelId="{F2B3CA2A-FF26-B246-8E25-17844B3BA71A}">
      <dgm:prSet phldrT="[Text]"/>
      <dgm:spPr/>
      <dgm:t>
        <a:bodyPr/>
        <a:lstStyle/>
        <a:p>
          <a:r>
            <a:rPr lang="en-US" dirty="0">
              <a:latin typeface="Arial" panose="020B0604020202020204" pitchFamily="34" charset="0"/>
              <a:cs typeface="Arial" panose="020B0604020202020204" pitchFamily="34" charset="0"/>
            </a:rPr>
            <a:t>Improve quality of life </a:t>
          </a:r>
        </a:p>
      </dgm:t>
      <dgm:extLst>
        <a:ext uri="{E40237B7-FDA0-4F09-8148-C483321AD2D9}">
          <dgm14:cNvPr xmlns:dgm14="http://schemas.microsoft.com/office/drawing/2010/diagram" id="0" name="" descr="Improve quality of life &#10;Reduce anxiety &#10;Reduce blood pressure&#10;Improve insulin sensitivity  &#10;Improve sleep outcomes&#10;"/>
        </a:ext>
      </dgm:extLst>
    </dgm:pt>
    <dgm:pt modelId="{7D87EE97-A093-514E-8463-D1DE0097F35B}" type="parTrans" cxnId="{94D68BFC-DE37-2045-82C7-851914DD6F9B}">
      <dgm:prSet/>
      <dgm:spPr/>
      <dgm:t>
        <a:bodyPr/>
        <a:lstStyle/>
        <a:p>
          <a:endParaRPr lang="en-US"/>
        </a:p>
      </dgm:t>
    </dgm:pt>
    <dgm:pt modelId="{8F62A14E-57B3-8E4C-87C3-1BC19E6CF2C4}" type="sibTrans" cxnId="{94D68BFC-DE37-2045-82C7-851914DD6F9B}">
      <dgm:prSet/>
      <dgm:spPr/>
      <dgm:t>
        <a:bodyPr/>
        <a:lstStyle/>
        <a:p>
          <a:endParaRPr lang="en-US"/>
        </a:p>
      </dgm:t>
    </dgm:pt>
    <dgm:pt modelId="{E57C3D52-FEC0-7545-86E0-6C90D82B9FF0}">
      <dgm:prSet phldrT="[Text]"/>
      <dgm:spPr/>
      <dgm:t>
        <a:bodyPr/>
        <a:lstStyle/>
        <a:p>
          <a:r>
            <a:rPr lang="en-US" dirty="0">
              <a:latin typeface="Arial" panose="020B0604020202020204" pitchFamily="34" charset="0"/>
              <a:cs typeface="Arial" panose="020B0604020202020204" pitchFamily="34" charset="0"/>
            </a:rPr>
            <a:t>Reduce anxiety </a:t>
          </a:r>
        </a:p>
      </dgm:t>
    </dgm:pt>
    <dgm:pt modelId="{5AF52FE9-DE7C-BA4D-BE33-9F885982A7F7}" type="parTrans" cxnId="{6528ADA1-2A58-5643-9C8B-99CE502B08D8}">
      <dgm:prSet/>
      <dgm:spPr/>
      <dgm:t>
        <a:bodyPr/>
        <a:lstStyle/>
        <a:p>
          <a:endParaRPr lang="en-US"/>
        </a:p>
      </dgm:t>
    </dgm:pt>
    <dgm:pt modelId="{07448E77-5928-FA40-AE0D-8528D9C48B0B}" type="sibTrans" cxnId="{6528ADA1-2A58-5643-9C8B-99CE502B08D8}">
      <dgm:prSet/>
      <dgm:spPr/>
      <dgm:t>
        <a:bodyPr/>
        <a:lstStyle/>
        <a:p>
          <a:endParaRPr lang="en-US"/>
        </a:p>
      </dgm:t>
    </dgm:pt>
    <dgm:pt modelId="{F6DBB8EE-3091-494E-865A-F08646D80CCD}">
      <dgm:prSet phldrT="[Text]"/>
      <dgm:spPr/>
      <dgm:t>
        <a:bodyPr/>
        <a:lstStyle/>
        <a:p>
          <a:r>
            <a:rPr lang="en-US" dirty="0">
              <a:latin typeface="Arial" panose="020B0604020202020204" pitchFamily="34" charset="0"/>
              <a:cs typeface="Arial" panose="020B0604020202020204" pitchFamily="34" charset="0"/>
            </a:rPr>
            <a:t>Reduce blood pressure</a:t>
          </a:r>
        </a:p>
      </dgm:t>
    </dgm:pt>
    <dgm:pt modelId="{C6B80251-20A7-114E-B353-642A45D9111F}" type="parTrans" cxnId="{A4B1C37C-373F-0A49-8AF9-BC685D9E2B9F}">
      <dgm:prSet/>
      <dgm:spPr/>
      <dgm:t>
        <a:bodyPr/>
        <a:lstStyle/>
        <a:p>
          <a:endParaRPr lang="en-US"/>
        </a:p>
      </dgm:t>
    </dgm:pt>
    <dgm:pt modelId="{ABCB4F40-AF3B-BF47-9B0C-E6F69C609800}" type="sibTrans" cxnId="{A4B1C37C-373F-0A49-8AF9-BC685D9E2B9F}">
      <dgm:prSet/>
      <dgm:spPr/>
      <dgm:t>
        <a:bodyPr/>
        <a:lstStyle/>
        <a:p>
          <a:endParaRPr lang="en-US"/>
        </a:p>
      </dgm:t>
    </dgm:pt>
    <dgm:pt modelId="{1D89C8A5-72A7-EE4B-A6DB-4AD122A58654}">
      <dgm:prSet phldrT="[Text]"/>
      <dgm:spPr/>
      <dgm:t>
        <a:bodyPr/>
        <a:lstStyle/>
        <a:p>
          <a:r>
            <a:rPr lang="en-US" dirty="0">
              <a:latin typeface="Arial" panose="020B0604020202020204" pitchFamily="34" charset="0"/>
              <a:cs typeface="Arial" panose="020B0604020202020204" pitchFamily="34" charset="0"/>
            </a:rPr>
            <a:t>Improve insulin sensitivity  </a:t>
          </a:r>
        </a:p>
      </dgm:t>
    </dgm:pt>
    <dgm:pt modelId="{0266C951-6D30-2043-A3B8-F84756BBB6EC}" type="parTrans" cxnId="{D7EDDE98-D944-2844-812D-1C951A3D9A61}">
      <dgm:prSet/>
      <dgm:spPr/>
      <dgm:t>
        <a:bodyPr/>
        <a:lstStyle/>
        <a:p>
          <a:endParaRPr lang="en-US"/>
        </a:p>
      </dgm:t>
    </dgm:pt>
    <dgm:pt modelId="{69D3CF99-3869-A249-BC0E-3A26C1034427}" type="sibTrans" cxnId="{D7EDDE98-D944-2844-812D-1C951A3D9A61}">
      <dgm:prSet/>
      <dgm:spPr/>
      <dgm:t>
        <a:bodyPr/>
        <a:lstStyle/>
        <a:p>
          <a:endParaRPr lang="en-US"/>
        </a:p>
      </dgm:t>
    </dgm:pt>
    <dgm:pt modelId="{6CCC2F17-29CB-FA46-9AFD-79D39D543A1E}">
      <dgm:prSet phldrT="[Text]"/>
      <dgm:spPr/>
      <dgm:t>
        <a:bodyPr/>
        <a:lstStyle/>
        <a:p>
          <a:r>
            <a:rPr lang="en-US" dirty="0">
              <a:latin typeface="Arial" panose="020B0604020202020204" pitchFamily="34" charset="0"/>
              <a:cs typeface="Arial" panose="020B0604020202020204" pitchFamily="34" charset="0"/>
            </a:rPr>
            <a:t>Improve sleep outcomes</a:t>
          </a:r>
        </a:p>
      </dgm:t>
    </dgm:pt>
    <dgm:pt modelId="{769B83AE-1F92-8A45-9439-4CC23A22A1D7}" type="parTrans" cxnId="{53FCD99D-5C4E-0144-9F75-8832FB7F2B24}">
      <dgm:prSet/>
      <dgm:spPr/>
      <dgm:t>
        <a:bodyPr/>
        <a:lstStyle/>
        <a:p>
          <a:endParaRPr lang="en-US"/>
        </a:p>
      </dgm:t>
    </dgm:pt>
    <dgm:pt modelId="{40FCCE7E-6697-EE42-A4AF-CC655C52914A}" type="sibTrans" cxnId="{53FCD99D-5C4E-0144-9F75-8832FB7F2B24}">
      <dgm:prSet/>
      <dgm:spPr/>
      <dgm:t>
        <a:bodyPr/>
        <a:lstStyle/>
        <a:p>
          <a:endParaRPr lang="en-US"/>
        </a:p>
      </dgm:t>
    </dgm:pt>
    <dgm:pt modelId="{BDE05526-BE35-354C-8EA7-40BC273A6E54}">
      <dgm:prSet phldrT="[Text]"/>
      <dgm:spPr/>
      <dgm:t>
        <a:bodyPr/>
        <a:lstStyle/>
        <a:p>
          <a:r>
            <a:rPr lang="en-US" dirty="0">
              <a:latin typeface="Arial" panose="020B0604020202020204" pitchFamily="34" charset="0"/>
              <a:cs typeface="Arial" panose="020B0604020202020204" pitchFamily="34" charset="0"/>
            </a:rPr>
            <a:t>Long Term Benefits</a:t>
          </a:r>
        </a:p>
      </dgm:t>
      <dgm:extLst>
        <a:ext uri="{E40237B7-FDA0-4F09-8148-C483321AD2D9}">
          <dgm14:cNvPr xmlns:dgm14="http://schemas.microsoft.com/office/drawing/2010/diagram" id="0" name="" descr="Long Term Benefits&#10;" title="Long Term Benefits"/>
        </a:ext>
      </dgm:extLst>
    </dgm:pt>
    <dgm:pt modelId="{F978B605-60A6-5441-A9A8-A89927D21DC4}" type="parTrans" cxnId="{D8076D2A-3CB9-5343-9A18-D68CA2A13422}">
      <dgm:prSet/>
      <dgm:spPr/>
      <dgm:t>
        <a:bodyPr/>
        <a:lstStyle/>
        <a:p>
          <a:endParaRPr lang="en-US"/>
        </a:p>
      </dgm:t>
    </dgm:pt>
    <dgm:pt modelId="{FB2E1FCD-FD1A-B643-AEE4-2E60236605FB}" type="sibTrans" cxnId="{D8076D2A-3CB9-5343-9A18-D68CA2A13422}">
      <dgm:prSet/>
      <dgm:spPr/>
      <dgm:t>
        <a:bodyPr/>
        <a:lstStyle/>
        <a:p>
          <a:endParaRPr lang="en-US"/>
        </a:p>
      </dgm:t>
    </dgm:pt>
    <dgm:pt modelId="{34C78063-E379-DD4B-A133-EA5701A84AF6}">
      <dgm:prSet phldrT="[Text]"/>
      <dgm:spPr/>
      <dgm:t>
        <a:bodyPr/>
        <a:lstStyle/>
        <a:p>
          <a:r>
            <a:rPr lang="en-US" dirty="0">
              <a:latin typeface="Arial" panose="020B0604020202020204" pitchFamily="34" charset="0"/>
              <a:cs typeface="Arial" panose="020B0604020202020204" pitchFamily="34" charset="0"/>
            </a:rPr>
            <a:t>For youth, improve cognition</a:t>
          </a:r>
        </a:p>
      </dgm:t>
      <dgm:extLst>
        <a:ext uri="{E40237B7-FDA0-4F09-8148-C483321AD2D9}">
          <dgm14:cNvPr xmlns:dgm14="http://schemas.microsoft.com/office/drawing/2010/diagram" id="0" name="" descr="For youth, improve cognition&#10;For adults, prevent 8 types of cancer (previously 2)&#10;For adults, reduce risk of dementia, including Alzheimer’s disease&#10;For older adults, lowers risk of injuries from falls&#10;For pregnant women, reduces the risk of postpartum depression.&#10;For all groups, reduces the risk of excessive weight gain&#10;"/>
        </a:ext>
      </dgm:extLst>
    </dgm:pt>
    <dgm:pt modelId="{EB342B0F-0AEA-C94E-88FC-D8E940265A26}" type="parTrans" cxnId="{0FA38893-5A45-414F-80EE-EDE2EB9E07A9}">
      <dgm:prSet/>
      <dgm:spPr/>
      <dgm:t>
        <a:bodyPr/>
        <a:lstStyle/>
        <a:p>
          <a:endParaRPr lang="en-US"/>
        </a:p>
      </dgm:t>
    </dgm:pt>
    <dgm:pt modelId="{4DCBC56D-AB8D-F14F-AF21-DA50618D3B5A}" type="sibTrans" cxnId="{0FA38893-5A45-414F-80EE-EDE2EB9E07A9}">
      <dgm:prSet/>
      <dgm:spPr/>
      <dgm:t>
        <a:bodyPr/>
        <a:lstStyle/>
        <a:p>
          <a:endParaRPr lang="en-US"/>
        </a:p>
      </dgm:t>
    </dgm:pt>
    <dgm:pt modelId="{9DFEE915-F8E8-7142-BB6B-7B37A1130415}">
      <dgm:prSet phldrT="[Text]"/>
      <dgm:spPr/>
      <dgm:t>
        <a:bodyPr/>
        <a:lstStyle/>
        <a:p>
          <a:r>
            <a:rPr lang="en-US" dirty="0">
              <a:latin typeface="Arial" panose="020B0604020202020204" pitchFamily="34" charset="0"/>
              <a:cs typeface="Arial" panose="020B0604020202020204" pitchFamily="34" charset="0"/>
            </a:rPr>
            <a:t>For adults, prevent 8 types of cancer (previously 2)</a:t>
          </a:r>
        </a:p>
      </dgm:t>
    </dgm:pt>
    <dgm:pt modelId="{BC126CF4-1D60-8F42-A6CA-65EE43790CF3}" type="parTrans" cxnId="{EFBA18F5-2F39-004E-8993-DB75A86F6A69}">
      <dgm:prSet/>
      <dgm:spPr/>
      <dgm:t>
        <a:bodyPr/>
        <a:lstStyle/>
        <a:p>
          <a:endParaRPr lang="en-US"/>
        </a:p>
      </dgm:t>
    </dgm:pt>
    <dgm:pt modelId="{3BBE0BBD-B466-FE4E-AB2C-27D464343766}" type="sibTrans" cxnId="{EFBA18F5-2F39-004E-8993-DB75A86F6A69}">
      <dgm:prSet/>
      <dgm:spPr/>
      <dgm:t>
        <a:bodyPr/>
        <a:lstStyle/>
        <a:p>
          <a:endParaRPr lang="en-US"/>
        </a:p>
      </dgm:t>
    </dgm:pt>
    <dgm:pt modelId="{7F34EC77-5B8A-914B-9520-B141788EBF98}">
      <dgm:prSet phldrT="[Text]"/>
      <dgm:spPr/>
      <dgm:t>
        <a:bodyPr/>
        <a:lstStyle/>
        <a:p>
          <a:r>
            <a:rPr lang="en-US" dirty="0">
              <a:latin typeface="Arial" panose="020B0604020202020204" pitchFamily="34" charset="0"/>
              <a:cs typeface="Arial" panose="020B0604020202020204" pitchFamily="34" charset="0"/>
            </a:rPr>
            <a:t>For adults, reduce risk of dementia, including Alzheimer’s disease</a:t>
          </a:r>
        </a:p>
      </dgm:t>
    </dgm:pt>
    <dgm:pt modelId="{3363BB19-D656-1544-B4AF-E3BEC0255646}" type="parTrans" cxnId="{592E10F9-6E47-4C4D-A991-3284C04A254A}">
      <dgm:prSet/>
      <dgm:spPr/>
      <dgm:t>
        <a:bodyPr/>
        <a:lstStyle/>
        <a:p>
          <a:endParaRPr lang="en-US"/>
        </a:p>
      </dgm:t>
    </dgm:pt>
    <dgm:pt modelId="{6B5E5F3C-C796-3D41-A937-E8108494D075}" type="sibTrans" cxnId="{592E10F9-6E47-4C4D-A991-3284C04A254A}">
      <dgm:prSet/>
      <dgm:spPr/>
      <dgm:t>
        <a:bodyPr/>
        <a:lstStyle/>
        <a:p>
          <a:endParaRPr lang="en-US"/>
        </a:p>
      </dgm:t>
    </dgm:pt>
    <dgm:pt modelId="{9E9EB895-2685-EC44-84E8-9B89E9238AD5}">
      <dgm:prSet phldrT="[Text]"/>
      <dgm:spPr/>
      <dgm:t>
        <a:bodyPr/>
        <a:lstStyle/>
        <a:p>
          <a:r>
            <a:rPr lang="en-US" dirty="0">
              <a:latin typeface="Arial" panose="020B0604020202020204" pitchFamily="34" charset="0"/>
              <a:cs typeface="Arial" panose="020B0604020202020204" pitchFamily="34" charset="0"/>
            </a:rPr>
            <a:t>For older adults, lowers risk of injuries from falls</a:t>
          </a:r>
        </a:p>
      </dgm:t>
    </dgm:pt>
    <dgm:pt modelId="{50E36AFC-73D0-CF45-A87D-B3497FCD8601}" type="parTrans" cxnId="{D9C6AF80-D040-5E41-A8C9-AD0F29A22AA6}">
      <dgm:prSet/>
      <dgm:spPr/>
      <dgm:t>
        <a:bodyPr/>
        <a:lstStyle/>
        <a:p>
          <a:endParaRPr lang="en-US"/>
        </a:p>
      </dgm:t>
    </dgm:pt>
    <dgm:pt modelId="{9832805F-D195-7342-8D7F-DEA09C0120CB}" type="sibTrans" cxnId="{D9C6AF80-D040-5E41-A8C9-AD0F29A22AA6}">
      <dgm:prSet/>
      <dgm:spPr/>
      <dgm:t>
        <a:bodyPr/>
        <a:lstStyle/>
        <a:p>
          <a:endParaRPr lang="en-US"/>
        </a:p>
      </dgm:t>
    </dgm:pt>
    <dgm:pt modelId="{7F1D23E4-B9D8-C94C-898E-1F41E3847A4C}">
      <dgm:prSet phldrT="[Text]"/>
      <dgm:spPr/>
      <dgm:t>
        <a:bodyPr/>
        <a:lstStyle/>
        <a:p>
          <a:r>
            <a:rPr lang="en-US" dirty="0">
              <a:latin typeface="Arial" panose="020B0604020202020204" pitchFamily="34" charset="0"/>
              <a:cs typeface="Arial" panose="020B0604020202020204" pitchFamily="34" charset="0"/>
            </a:rPr>
            <a:t>For pregnant women, reduces the risk of postpartum depression.</a:t>
          </a:r>
        </a:p>
      </dgm:t>
    </dgm:pt>
    <dgm:pt modelId="{C8A6C190-05CC-5E47-A6BF-1CCBA29DCD96}" type="parTrans" cxnId="{42D30FAD-7629-264B-A578-97E9B3346FB8}">
      <dgm:prSet/>
      <dgm:spPr/>
      <dgm:t>
        <a:bodyPr/>
        <a:lstStyle/>
        <a:p>
          <a:endParaRPr lang="en-US"/>
        </a:p>
      </dgm:t>
    </dgm:pt>
    <dgm:pt modelId="{6B47E4F1-35B3-9443-A435-EEA241F5D376}" type="sibTrans" cxnId="{42D30FAD-7629-264B-A578-97E9B3346FB8}">
      <dgm:prSet/>
      <dgm:spPr/>
      <dgm:t>
        <a:bodyPr/>
        <a:lstStyle/>
        <a:p>
          <a:endParaRPr lang="en-US"/>
        </a:p>
      </dgm:t>
    </dgm:pt>
    <dgm:pt modelId="{FFAE99C3-34F8-CE4D-A7B3-7C8B8BC5E9B7}">
      <dgm:prSet phldrT="[Text]"/>
      <dgm:spPr/>
      <dgm:t>
        <a:bodyPr/>
        <a:lstStyle/>
        <a:p>
          <a:r>
            <a:rPr lang="en-US" dirty="0">
              <a:latin typeface="Arial" panose="020B0604020202020204" pitchFamily="34" charset="0"/>
              <a:cs typeface="Arial" panose="020B0604020202020204" pitchFamily="34" charset="0"/>
            </a:rPr>
            <a:t>For all groups, reduces the risk of excessive weight gain</a:t>
          </a:r>
        </a:p>
      </dgm:t>
    </dgm:pt>
    <dgm:pt modelId="{F4B91711-F1BF-DE42-A89F-E8B615CF223E}" type="parTrans" cxnId="{C370EFCA-ADE9-BA42-9BA0-05163FB01855}">
      <dgm:prSet/>
      <dgm:spPr/>
      <dgm:t>
        <a:bodyPr/>
        <a:lstStyle/>
        <a:p>
          <a:endParaRPr lang="en-US"/>
        </a:p>
      </dgm:t>
    </dgm:pt>
    <dgm:pt modelId="{89AC755D-1ECC-8B42-AC21-D8BC669A8754}" type="sibTrans" cxnId="{C370EFCA-ADE9-BA42-9BA0-05163FB01855}">
      <dgm:prSet/>
      <dgm:spPr/>
      <dgm:t>
        <a:bodyPr/>
        <a:lstStyle/>
        <a:p>
          <a:endParaRPr lang="en-US"/>
        </a:p>
      </dgm:t>
    </dgm:pt>
    <dgm:pt modelId="{B4F530C4-649D-4648-BA2C-93BEAF9C432B}">
      <dgm:prSet phldrT="[Text]"/>
      <dgm:spPr/>
      <dgm:t>
        <a:bodyPr/>
        <a:lstStyle/>
        <a:p>
          <a:r>
            <a:rPr lang="en-US" dirty="0">
              <a:latin typeface="Arial" panose="020B0604020202020204" pitchFamily="34" charset="0"/>
              <a:cs typeface="Arial" panose="020B0604020202020204" pitchFamily="34" charset="0"/>
            </a:rPr>
            <a:t>Disease Management</a:t>
          </a:r>
        </a:p>
      </dgm:t>
      <dgm:extLst>
        <a:ext uri="{E40237B7-FDA0-4F09-8148-C483321AD2D9}">
          <dgm14:cNvPr xmlns:dgm14="http://schemas.microsoft.com/office/drawing/2010/diagram" id="0" name="" descr="Disease Management&#10;" title="Disease Management"/>
        </a:ext>
      </dgm:extLst>
    </dgm:pt>
    <dgm:pt modelId="{2690B1BC-0E94-E542-9838-BC01B2D00D13}" type="parTrans" cxnId="{FCB6BF9F-8FDE-A940-B833-31C7A2478DCC}">
      <dgm:prSet/>
      <dgm:spPr/>
      <dgm:t>
        <a:bodyPr/>
        <a:lstStyle/>
        <a:p>
          <a:endParaRPr lang="en-US"/>
        </a:p>
      </dgm:t>
    </dgm:pt>
    <dgm:pt modelId="{5F66BAAB-3DDD-A14B-A430-ED54416770E7}" type="sibTrans" cxnId="{FCB6BF9F-8FDE-A940-B833-31C7A2478DCC}">
      <dgm:prSet/>
      <dgm:spPr/>
      <dgm:t>
        <a:bodyPr/>
        <a:lstStyle/>
        <a:p>
          <a:endParaRPr lang="en-US"/>
        </a:p>
      </dgm:t>
    </dgm:pt>
    <dgm:pt modelId="{E659D127-F2BB-A54D-9EC9-B75F5212A852}">
      <dgm:prSet phldrT="[Text]"/>
      <dgm:spPr/>
      <dgm:t>
        <a:bodyPr/>
        <a:lstStyle/>
        <a:p>
          <a:r>
            <a:rPr lang="en-US" dirty="0">
              <a:latin typeface="Arial" panose="020B0604020202020204" pitchFamily="34" charset="0"/>
              <a:cs typeface="Arial" panose="020B0604020202020204" pitchFamily="34" charset="0"/>
            </a:rPr>
            <a:t>Decrease pain of osteoarthritis</a:t>
          </a:r>
        </a:p>
      </dgm:t>
      <dgm:extLst>
        <a:ext uri="{E40237B7-FDA0-4F09-8148-C483321AD2D9}">
          <dgm14:cNvPr xmlns:dgm14="http://schemas.microsoft.com/office/drawing/2010/diagram" id="0" name="" descr="Decrease pain of osteoarthritis&#10;Reduce disease progression for hypertension&#10;Reduce disease progression for type 2 diabetes&#10;Reduce symptoms of anxiety and depression&#10;Improve cognition for those with dementia, multiple sclerosis, ADHD, and Parkinson’s disease&#10;"/>
        </a:ext>
      </dgm:extLst>
    </dgm:pt>
    <dgm:pt modelId="{9FF23406-91D7-BB4D-B68A-1AA134E05532}" type="parTrans" cxnId="{7088C82B-830F-5941-AED5-89DD37E68F22}">
      <dgm:prSet/>
      <dgm:spPr/>
      <dgm:t>
        <a:bodyPr/>
        <a:lstStyle/>
        <a:p>
          <a:endParaRPr lang="en-US"/>
        </a:p>
      </dgm:t>
    </dgm:pt>
    <dgm:pt modelId="{34473524-59D7-EF49-915B-4B7BEC05ADCC}" type="sibTrans" cxnId="{7088C82B-830F-5941-AED5-89DD37E68F22}">
      <dgm:prSet/>
      <dgm:spPr/>
      <dgm:t>
        <a:bodyPr/>
        <a:lstStyle/>
        <a:p>
          <a:endParaRPr lang="en-US"/>
        </a:p>
      </dgm:t>
    </dgm:pt>
    <dgm:pt modelId="{3DA2BCE9-0C3F-614E-8469-236904CFF232}">
      <dgm:prSet phldrT="[Text]"/>
      <dgm:spPr/>
      <dgm:t>
        <a:bodyPr/>
        <a:lstStyle/>
        <a:p>
          <a:r>
            <a:rPr lang="en-US" dirty="0">
              <a:latin typeface="Arial" panose="020B0604020202020204" pitchFamily="34" charset="0"/>
              <a:cs typeface="Arial" panose="020B0604020202020204" pitchFamily="34" charset="0"/>
            </a:rPr>
            <a:t>Reduce disease progression for hypertension</a:t>
          </a:r>
        </a:p>
      </dgm:t>
    </dgm:pt>
    <dgm:pt modelId="{EE78ABA1-DEF7-894D-9702-C7AEF5F6D47C}" type="parTrans" cxnId="{315B2059-0FBE-CE4F-B6C0-5934F160EF47}">
      <dgm:prSet/>
      <dgm:spPr/>
      <dgm:t>
        <a:bodyPr/>
        <a:lstStyle/>
        <a:p>
          <a:endParaRPr lang="en-US"/>
        </a:p>
      </dgm:t>
    </dgm:pt>
    <dgm:pt modelId="{7047DE56-733F-B342-9A2E-1E8083C6314F}" type="sibTrans" cxnId="{315B2059-0FBE-CE4F-B6C0-5934F160EF47}">
      <dgm:prSet/>
      <dgm:spPr/>
      <dgm:t>
        <a:bodyPr/>
        <a:lstStyle/>
        <a:p>
          <a:endParaRPr lang="en-US"/>
        </a:p>
      </dgm:t>
    </dgm:pt>
    <dgm:pt modelId="{B254D2FB-ED64-F74D-A002-8C91684F0A0D}">
      <dgm:prSet phldrT="[Text]"/>
      <dgm:spPr/>
      <dgm:t>
        <a:bodyPr/>
        <a:lstStyle/>
        <a:p>
          <a:r>
            <a:rPr lang="en-US" dirty="0">
              <a:latin typeface="Arial" panose="020B0604020202020204" pitchFamily="34" charset="0"/>
              <a:cs typeface="Arial" panose="020B0604020202020204" pitchFamily="34" charset="0"/>
            </a:rPr>
            <a:t>Reduce disease progression for type 2 diabetes</a:t>
          </a:r>
        </a:p>
      </dgm:t>
    </dgm:pt>
    <dgm:pt modelId="{2A70108A-AA8C-AD4D-8C53-77D6F227C9A4}" type="parTrans" cxnId="{0CD0ED1A-FA82-D140-897D-AAA5E3D4FAEB}">
      <dgm:prSet/>
      <dgm:spPr/>
      <dgm:t>
        <a:bodyPr/>
        <a:lstStyle/>
        <a:p>
          <a:endParaRPr lang="en-US"/>
        </a:p>
      </dgm:t>
    </dgm:pt>
    <dgm:pt modelId="{BB04D686-6C0A-8B41-B322-6081321929B9}" type="sibTrans" cxnId="{0CD0ED1A-FA82-D140-897D-AAA5E3D4FAEB}">
      <dgm:prSet/>
      <dgm:spPr/>
      <dgm:t>
        <a:bodyPr/>
        <a:lstStyle/>
        <a:p>
          <a:endParaRPr lang="en-US"/>
        </a:p>
      </dgm:t>
    </dgm:pt>
    <dgm:pt modelId="{56AF38AA-0970-6B49-8B0E-C9DE1E6F5D0A}">
      <dgm:prSet phldrT="[Text]"/>
      <dgm:spPr/>
      <dgm:t>
        <a:bodyPr/>
        <a:lstStyle/>
        <a:p>
          <a:r>
            <a:rPr lang="en-US" dirty="0">
              <a:latin typeface="Arial" panose="020B0604020202020204" pitchFamily="34" charset="0"/>
              <a:cs typeface="Arial" panose="020B0604020202020204" pitchFamily="34" charset="0"/>
            </a:rPr>
            <a:t>Reduce symptoms of anxiety and depression</a:t>
          </a:r>
        </a:p>
      </dgm:t>
    </dgm:pt>
    <dgm:pt modelId="{2D3DDD70-E987-B84F-AAD7-0656E0B9503F}" type="parTrans" cxnId="{70B73C40-7E0E-EF4A-A527-FCC6D507F6CD}">
      <dgm:prSet/>
      <dgm:spPr/>
      <dgm:t>
        <a:bodyPr/>
        <a:lstStyle/>
        <a:p>
          <a:endParaRPr lang="en-US"/>
        </a:p>
      </dgm:t>
    </dgm:pt>
    <dgm:pt modelId="{59BE04DA-DD84-6342-A65E-EDEFFC025AE6}" type="sibTrans" cxnId="{70B73C40-7E0E-EF4A-A527-FCC6D507F6CD}">
      <dgm:prSet/>
      <dgm:spPr/>
      <dgm:t>
        <a:bodyPr/>
        <a:lstStyle/>
        <a:p>
          <a:endParaRPr lang="en-US"/>
        </a:p>
      </dgm:t>
    </dgm:pt>
    <dgm:pt modelId="{C8E1443A-BF5F-CA46-8540-B84C3A5D2043}">
      <dgm:prSet phldrT="[Text]"/>
      <dgm:spPr/>
      <dgm:t>
        <a:bodyPr/>
        <a:lstStyle/>
        <a:p>
          <a:r>
            <a:rPr lang="en-US" dirty="0">
              <a:latin typeface="Arial" panose="020B0604020202020204" pitchFamily="34" charset="0"/>
              <a:cs typeface="Arial" panose="020B0604020202020204" pitchFamily="34" charset="0"/>
            </a:rPr>
            <a:t>Improve cognition for those with dementia, multiple sclerosis, ADHD, and Parkinson’s disease</a:t>
          </a:r>
        </a:p>
      </dgm:t>
    </dgm:pt>
    <dgm:pt modelId="{4E57BDE5-26DF-7648-B690-2872BE6528C6}" type="parTrans" cxnId="{07CCC94C-4414-284D-8F7F-50323A4B9947}">
      <dgm:prSet/>
      <dgm:spPr/>
      <dgm:t>
        <a:bodyPr/>
        <a:lstStyle/>
        <a:p>
          <a:endParaRPr lang="en-US"/>
        </a:p>
      </dgm:t>
    </dgm:pt>
    <dgm:pt modelId="{82E10BCE-3FF0-C64D-8B74-5ACEEE85E462}" type="sibTrans" cxnId="{07CCC94C-4414-284D-8F7F-50323A4B9947}">
      <dgm:prSet/>
      <dgm:spPr/>
      <dgm:t>
        <a:bodyPr/>
        <a:lstStyle/>
        <a:p>
          <a:endParaRPr lang="en-US"/>
        </a:p>
      </dgm:t>
    </dgm:pt>
    <dgm:pt modelId="{A8C850DA-2802-43ED-A870-CEB5189D0812}" type="pres">
      <dgm:prSet presAssocID="{842035F0-0BA2-4F26-BE14-529862B01AAC}" presName="Name0" presStyleCnt="0">
        <dgm:presLayoutVars>
          <dgm:dir/>
          <dgm:animLvl val="lvl"/>
          <dgm:resizeHandles val="exact"/>
        </dgm:presLayoutVars>
      </dgm:prSet>
      <dgm:spPr/>
    </dgm:pt>
    <dgm:pt modelId="{88E024A3-211E-4145-BF13-D22C71653988}" type="pres">
      <dgm:prSet presAssocID="{B08DB48A-3325-428F-8FC3-3C73C324BB24}" presName="composite" presStyleCnt="0"/>
      <dgm:spPr/>
    </dgm:pt>
    <dgm:pt modelId="{EA5283E3-FE9B-4BFB-BA41-6E0062B30D94}" type="pres">
      <dgm:prSet presAssocID="{B08DB48A-3325-428F-8FC3-3C73C324BB24}" presName="parTx" presStyleLbl="alignNode1" presStyleIdx="0" presStyleCnt="3" custLinFactNeighborX="92" custLinFactNeighborY="1441">
        <dgm:presLayoutVars>
          <dgm:chMax val="0"/>
          <dgm:chPref val="0"/>
          <dgm:bulletEnabled val="1"/>
        </dgm:presLayoutVars>
      </dgm:prSet>
      <dgm:spPr/>
    </dgm:pt>
    <dgm:pt modelId="{C4573384-1CD1-4887-B207-63CF04B9BDA5}" type="pres">
      <dgm:prSet presAssocID="{B08DB48A-3325-428F-8FC3-3C73C324BB24}" presName="desTx" presStyleLbl="alignAccFollowNode1" presStyleIdx="0" presStyleCnt="3">
        <dgm:presLayoutVars>
          <dgm:bulletEnabled val="1"/>
        </dgm:presLayoutVars>
      </dgm:prSet>
      <dgm:spPr/>
    </dgm:pt>
    <dgm:pt modelId="{5F057D6E-945F-454B-A4E5-127220C3E0D8}" type="pres">
      <dgm:prSet presAssocID="{12D6995C-0632-4100-B647-8F48F12369FD}" presName="space" presStyleCnt="0"/>
      <dgm:spPr/>
    </dgm:pt>
    <dgm:pt modelId="{E26995FF-D7CF-B54C-BBB3-452118BDF5ED}" type="pres">
      <dgm:prSet presAssocID="{BDE05526-BE35-354C-8EA7-40BC273A6E54}" presName="composite" presStyleCnt="0"/>
      <dgm:spPr/>
    </dgm:pt>
    <dgm:pt modelId="{6D4824FC-2E1F-1345-909D-44952C80ACF5}" type="pres">
      <dgm:prSet presAssocID="{BDE05526-BE35-354C-8EA7-40BC273A6E54}" presName="parTx" presStyleLbl="alignNode1" presStyleIdx="1" presStyleCnt="3">
        <dgm:presLayoutVars>
          <dgm:chMax val="0"/>
          <dgm:chPref val="0"/>
          <dgm:bulletEnabled val="1"/>
        </dgm:presLayoutVars>
      </dgm:prSet>
      <dgm:spPr/>
    </dgm:pt>
    <dgm:pt modelId="{FAC11423-DBD1-4F4C-A1EF-18BF8A7C5CDD}" type="pres">
      <dgm:prSet presAssocID="{BDE05526-BE35-354C-8EA7-40BC273A6E54}" presName="desTx" presStyleLbl="alignAccFollowNode1" presStyleIdx="1" presStyleCnt="3">
        <dgm:presLayoutVars>
          <dgm:bulletEnabled val="1"/>
        </dgm:presLayoutVars>
      </dgm:prSet>
      <dgm:spPr/>
    </dgm:pt>
    <dgm:pt modelId="{C23EF503-3DDB-4B4B-88C4-0C3CA664FE69}" type="pres">
      <dgm:prSet presAssocID="{FB2E1FCD-FD1A-B643-AEE4-2E60236605FB}" presName="space" presStyleCnt="0"/>
      <dgm:spPr/>
    </dgm:pt>
    <dgm:pt modelId="{BF182BDF-0D6F-DC48-836A-DC1B191FD7D2}" type="pres">
      <dgm:prSet presAssocID="{B4F530C4-649D-4648-BA2C-93BEAF9C432B}" presName="composite" presStyleCnt="0"/>
      <dgm:spPr/>
    </dgm:pt>
    <dgm:pt modelId="{B51883E5-3BE9-CD4D-BE5F-6EE519DF2011}" type="pres">
      <dgm:prSet presAssocID="{B4F530C4-649D-4648-BA2C-93BEAF9C432B}" presName="parTx" presStyleLbl="alignNode1" presStyleIdx="2" presStyleCnt="3">
        <dgm:presLayoutVars>
          <dgm:chMax val="0"/>
          <dgm:chPref val="0"/>
          <dgm:bulletEnabled val="1"/>
        </dgm:presLayoutVars>
      </dgm:prSet>
      <dgm:spPr/>
    </dgm:pt>
    <dgm:pt modelId="{201EDDAD-3750-7D4A-93F4-3CDBBE508D79}" type="pres">
      <dgm:prSet presAssocID="{B4F530C4-649D-4648-BA2C-93BEAF9C432B}" presName="desTx" presStyleLbl="alignAccFollowNode1" presStyleIdx="2" presStyleCnt="3">
        <dgm:presLayoutVars>
          <dgm:bulletEnabled val="1"/>
        </dgm:presLayoutVars>
      </dgm:prSet>
      <dgm:spPr/>
    </dgm:pt>
  </dgm:ptLst>
  <dgm:cxnLst>
    <dgm:cxn modelId="{53265009-4AFA-FF46-BA4E-06084D06663C}" type="presOf" srcId="{3DA2BCE9-0C3F-614E-8469-236904CFF232}" destId="{201EDDAD-3750-7D4A-93F4-3CDBBE508D79}" srcOrd="0" destOrd="1" presId="urn:microsoft.com/office/officeart/2005/8/layout/hList1"/>
    <dgm:cxn modelId="{E9E13D0C-44A7-5141-8EF2-DDBAA1D6A6F0}" type="presOf" srcId="{E659D127-F2BB-A54D-9EC9-B75F5212A852}" destId="{201EDDAD-3750-7D4A-93F4-3CDBBE508D79}" srcOrd="0" destOrd="0" presId="urn:microsoft.com/office/officeart/2005/8/layout/hList1"/>
    <dgm:cxn modelId="{09922613-D8CD-42F8-A355-C8A027263BF1}" type="presOf" srcId="{842035F0-0BA2-4F26-BE14-529862B01AAC}" destId="{A8C850DA-2802-43ED-A870-CEB5189D0812}" srcOrd="0" destOrd="0" presId="urn:microsoft.com/office/officeart/2005/8/layout/hList1"/>
    <dgm:cxn modelId="{0CD0ED1A-FA82-D140-897D-AAA5E3D4FAEB}" srcId="{B4F530C4-649D-4648-BA2C-93BEAF9C432B}" destId="{B254D2FB-ED64-F74D-A002-8C91684F0A0D}" srcOrd="2" destOrd="0" parTransId="{2A70108A-AA8C-AD4D-8C53-77D6F227C9A4}" sibTransId="{BB04D686-6C0A-8B41-B322-6081321929B9}"/>
    <dgm:cxn modelId="{86D10C23-53EB-984C-B44A-A487B5A969F4}" type="presOf" srcId="{B4F530C4-649D-4648-BA2C-93BEAF9C432B}" destId="{B51883E5-3BE9-CD4D-BE5F-6EE519DF2011}" srcOrd="0" destOrd="0" presId="urn:microsoft.com/office/officeart/2005/8/layout/hList1"/>
    <dgm:cxn modelId="{D8076D2A-3CB9-5343-9A18-D68CA2A13422}" srcId="{842035F0-0BA2-4F26-BE14-529862B01AAC}" destId="{BDE05526-BE35-354C-8EA7-40BC273A6E54}" srcOrd="1" destOrd="0" parTransId="{F978B605-60A6-5441-A9A8-A89927D21DC4}" sibTransId="{FB2E1FCD-FD1A-B643-AEE4-2E60236605FB}"/>
    <dgm:cxn modelId="{7088C82B-830F-5941-AED5-89DD37E68F22}" srcId="{B4F530C4-649D-4648-BA2C-93BEAF9C432B}" destId="{E659D127-F2BB-A54D-9EC9-B75F5212A852}" srcOrd="0" destOrd="0" parTransId="{9FF23406-91D7-BB4D-B68A-1AA134E05532}" sibTransId="{34473524-59D7-EF49-915B-4B7BEC05ADCC}"/>
    <dgm:cxn modelId="{4DD21137-7E98-4943-8379-D70553167E18}" type="presOf" srcId="{6CCC2F17-29CB-FA46-9AFD-79D39D543A1E}" destId="{C4573384-1CD1-4887-B207-63CF04B9BDA5}" srcOrd="0" destOrd="4" presId="urn:microsoft.com/office/officeart/2005/8/layout/hList1"/>
    <dgm:cxn modelId="{9D372D37-9447-544E-A871-3EB2C8142DAE}" type="presOf" srcId="{FFAE99C3-34F8-CE4D-A7B3-7C8B8BC5E9B7}" destId="{FAC11423-DBD1-4F4C-A1EF-18BF8A7C5CDD}" srcOrd="0" destOrd="5" presId="urn:microsoft.com/office/officeart/2005/8/layout/hList1"/>
    <dgm:cxn modelId="{BD46213F-9A91-0045-8883-3F81FE89494A}" type="presOf" srcId="{F2B3CA2A-FF26-B246-8E25-17844B3BA71A}" destId="{C4573384-1CD1-4887-B207-63CF04B9BDA5}" srcOrd="0" destOrd="0" presId="urn:microsoft.com/office/officeart/2005/8/layout/hList1"/>
    <dgm:cxn modelId="{70B73C40-7E0E-EF4A-A527-FCC6D507F6CD}" srcId="{B4F530C4-649D-4648-BA2C-93BEAF9C432B}" destId="{56AF38AA-0970-6B49-8B0E-C9DE1E6F5D0A}" srcOrd="3" destOrd="0" parTransId="{2D3DDD70-E987-B84F-AAD7-0656E0B9503F}" sibTransId="{59BE04DA-DD84-6342-A65E-EDEFFC025AE6}"/>
    <dgm:cxn modelId="{1DA14843-0262-3F48-9D6E-F1F809131D6D}" type="presOf" srcId="{9DFEE915-F8E8-7142-BB6B-7B37A1130415}" destId="{FAC11423-DBD1-4F4C-A1EF-18BF8A7C5CDD}" srcOrd="0" destOrd="1" presId="urn:microsoft.com/office/officeart/2005/8/layout/hList1"/>
    <dgm:cxn modelId="{2EE39046-5E78-B046-96B0-0650AB5A3F89}" type="presOf" srcId="{1D89C8A5-72A7-EE4B-A6DB-4AD122A58654}" destId="{C4573384-1CD1-4887-B207-63CF04B9BDA5}" srcOrd="0" destOrd="3" presId="urn:microsoft.com/office/officeart/2005/8/layout/hList1"/>
    <dgm:cxn modelId="{07CCC94C-4414-284D-8F7F-50323A4B9947}" srcId="{B4F530C4-649D-4648-BA2C-93BEAF9C432B}" destId="{C8E1443A-BF5F-CA46-8540-B84C3A5D2043}" srcOrd="4" destOrd="0" parTransId="{4E57BDE5-26DF-7648-B690-2872BE6528C6}" sibTransId="{82E10BCE-3FF0-C64D-8B74-5ACEEE85E462}"/>
    <dgm:cxn modelId="{4F441254-E35C-404C-87C5-9F101216B043}" type="presOf" srcId="{C8E1443A-BF5F-CA46-8540-B84C3A5D2043}" destId="{201EDDAD-3750-7D4A-93F4-3CDBBE508D79}" srcOrd="0" destOrd="4" presId="urn:microsoft.com/office/officeart/2005/8/layout/hList1"/>
    <dgm:cxn modelId="{315B2059-0FBE-CE4F-B6C0-5934F160EF47}" srcId="{B4F530C4-649D-4648-BA2C-93BEAF9C432B}" destId="{3DA2BCE9-0C3F-614E-8469-236904CFF232}" srcOrd="1" destOrd="0" parTransId="{EE78ABA1-DEF7-894D-9702-C7AEF5F6D47C}" sibTransId="{7047DE56-733F-B342-9A2E-1E8083C6314F}"/>
    <dgm:cxn modelId="{A4B1C37C-373F-0A49-8AF9-BC685D9E2B9F}" srcId="{B08DB48A-3325-428F-8FC3-3C73C324BB24}" destId="{F6DBB8EE-3091-494E-865A-F08646D80CCD}" srcOrd="2" destOrd="0" parTransId="{C6B80251-20A7-114E-B353-642A45D9111F}" sibTransId="{ABCB4F40-AF3B-BF47-9B0C-E6F69C609800}"/>
    <dgm:cxn modelId="{D9C6AF80-D040-5E41-A8C9-AD0F29A22AA6}" srcId="{BDE05526-BE35-354C-8EA7-40BC273A6E54}" destId="{9E9EB895-2685-EC44-84E8-9B89E9238AD5}" srcOrd="3" destOrd="0" parTransId="{50E36AFC-73D0-CF45-A87D-B3497FCD8601}" sibTransId="{9832805F-D195-7342-8D7F-DEA09C0120CB}"/>
    <dgm:cxn modelId="{0FA38893-5A45-414F-80EE-EDE2EB9E07A9}" srcId="{BDE05526-BE35-354C-8EA7-40BC273A6E54}" destId="{34C78063-E379-DD4B-A133-EA5701A84AF6}" srcOrd="0" destOrd="0" parTransId="{EB342B0F-0AEA-C94E-88FC-D8E940265A26}" sibTransId="{4DCBC56D-AB8D-F14F-AF21-DA50618D3B5A}"/>
    <dgm:cxn modelId="{0E1D8A93-C2AB-EA44-9ED6-F19ABEDF70E0}" type="presOf" srcId="{9E9EB895-2685-EC44-84E8-9B89E9238AD5}" destId="{FAC11423-DBD1-4F4C-A1EF-18BF8A7C5CDD}" srcOrd="0" destOrd="3" presId="urn:microsoft.com/office/officeart/2005/8/layout/hList1"/>
    <dgm:cxn modelId="{00C39C94-53CF-604E-9DD0-E8E3558B438A}" type="presOf" srcId="{7F34EC77-5B8A-914B-9520-B141788EBF98}" destId="{FAC11423-DBD1-4F4C-A1EF-18BF8A7C5CDD}" srcOrd="0" destOrd="2" presId="urn:microsoft.com/office/officeart/2005/8/layout/hList1"/>
    <dgm:cxn modelId="{D7EDDE98-D944-2844-812D-1C951A3D9A61}" srcId="{B08DB48A-3325-428F-8FC3-3C73C324BB24}" destId="{1D89C8A5-72A7-EE4B-A6DB-4AD122A58654}" srcOrd="3" destOrd="0" parTransId="{0266C951-6D30-2043-A3B8-F84756BBB6EC}" sibTransId="{69D3CF99-3869-A249-BC0E-3A26C1034427}"/>
    <dgm:cxn modelId="{53FCD99D-5C4E-0144-9F75-8832FB7F2B24}" srcId="{B08DB48A-3325-428F-8FC3-3C73C324BB24}" destId="{6CCC2F17-29CB-FA46-9AFD-79D39D543A1E}" srcOrd="4" destOrd="0" parTransId="{769B83AE-1F92-8A45-9439-4CC23A22A1D7}" sibTransId="{40FCCE7E-6697-EE42-A4AF-CC655C52914A}"/>
    <dgm:cxn modelId="{FCB6BF9F-8FDE-A940-B833-31C7A2478DCC}" srcId="{842035F0-0BA2-4F26-BE14-529862B01AAC}" destId="{B4F530C4-649D-4648-BA2C-93BEAF9C432B}" srcOrd="2" destOrd="0" parTransId="{2690B1BC-0E94-E542-9838-BC01B2D00D13}" sibTransId="{5F66BAAB-3DDD-A14B-A430-ED54416770E7}"/>
    <dgm:cxn modelId="{7B39AAA1-E7F7-4D5B-8AE0-98F8E79AEA50}" type="presOf" srcId="{B08DB48A-3325-428F-8FC3-3C73C324BB24}" destId="{EA5283E3-FE9B-4BFB-BA41-6E0062B30D94}" srcOrd="0" destOrd="0" presId="urn:microsoft.com/office/officeart/2005/8/layout/hList1"/>
    <dgm:cxn modelId="{6528ADA1-2A58-5643-9C8B-99CE502B08D8}" srcId="{B08DB48A-3325-428F-8FC3-3C73C324BB24}" destId="{E57C3D52-FEC0-7545-86E0-6C90D82B9FF0}" srcOrd="1" destOrd="0" parTransId="{5AF52FE9-DE7C-BA4D-BE33-9F885982A7F7}" sibTransId="{07448E77-5928-FA40-AE0D-8528D9C48B0B}"/>
    <dgm:cxn modelId="{1C642DA9-6FBF-B643-8CA8-8B927B8CB40D}" type="presOf" srcId="{E57C3D52-FEC0-7545-86E0-6C90D82B9FF0}" destId="{C4573384-1CD1-4887-B207-63CF04B9BDA5}" srcOrd="0" destOrd="1" presId="urn:microsoft.com/office/officeart/2005/8/layout/hList1"/>
    <dgm:cxn modelId="{42D30FAD-7629-264B-A578-97E9B3346FB8}" srcId="{BDE05526-BE35-354C-8EA7-40BC273A6E54}" destId="{7F1D23E4-B9D8-C94C-898E-1F41E3847A4C}" srcOrd="4" destOrd="0" parTransId="{C8A6C190-05CC-5E47-A6BF-1CCBA29DCD96}" sibTransId="{6B47E4F1-35B3-9443-A435-EEA241F5D376}"/>
    <dgm:cxn modelId="{554D8FAE-7E96-43F9-9ACB-07B77D9552EE}" srcId="{842035F0-0BA2-4F26-BE14-529862B01AAC}" destId="{B08DB48A-3325-428F-8FC3-3C73C324BB24}" srcOrd="0" destOrd="0" parTransId="{C3AB679F-1BE4-41B4-89F2-1524AB7BFABC}" sibTransId="{12D6995C-0632-4100-B647-8F48F12369FD}"/>
    <dgm:cxn modelId="{70E01AB0-249C-0843-98EE-61CF760D8631}" type="presOf" srcId="{BDE05526-BE35-354C-8EA7-40BC273A6E54}" destId="{6D4824FC-2E1F-1345-909D-44952C80ACF5}" srcOrd="0" destOrd="0" presId="urn:microsoft.com/office/officeart/2005/8/layout/hList1"/>
    <dgm:cxn modelId="{763777B4-37EE-F640-B54E-3F95548E81CA}" type="presOf" srcId="{56AF38AA-0970-6B49-8B0E-C9DE1E6F5D0A}" destId="{201EDDAD-3750-7D4A-93F4-3CDBBE508D79}" srcOrd="0" destOrd="3" presId="urn:microsoft.com/office/officeart/2005/8/layout/hList1"/>
    <dgm:cxn modelId="{56B181BB-1F7C-5840-9892-93ABDB7D122A}" type="presOf" srcId="{7F1D23E4-B9D8-C94C-898E-1F41E3847A4C}" destId="{FAC11423-DBD1-4F4C-A1EF-18BF8A7C5CDD}" srcOrd="0" destOrd="4" presId="urn:microsoft.com/office/officeart/2005/8/layout/hList1"/>
    <dgm:cxn modelId="{2A6B34C6-305D-7C46-88E0-068738DFEB6B}" type="presOf" srcId="{F6DBB8EE-3091-494E-865A-F08646D80CCD}" destId="{C4573384-1CD1-4887-B207-63CF04B9BDA5}" srcOrd="0" destOrd="2" presId="urn:microsoft.com/office/officeart/2005/8/layout/hList1"/>
    <dgm:cxn modelId="{E73EE5C6-08CC-0949-AA1C-B8379A5B326A}" type="presOf" srcId="{B254D2FB-ED64-F74D-A002-8C91684F0A0D}" destId="{201EDDAD-3750-7D4A-93F4-3CDBBE508D79}" srcOrd="0" destOrd="2" presId="urn:microsoft.com/office/officeart/2005/8/layout/hList1"/>
    <dgm:cxn modelId="{C370EFCA-ADE9-BA42-9BA0-05163FB01855}" srcId="{BDE05526-BE35-354C-8EA7-40BC273A6E54}" destId="{FFAE99C3-34F8-CE4D-A7B3-7C8B8BC5E9B7}" srcOrd="5" destOrd="0" parTransId="{F4B91711-F1BF-DE42-A89F-E8B615CF223E}" sibTransId="{89AC755D-1ECC-8B42-AC21-D8BC669A8754}"/>
    <dgm:cxn modelId="{322D73EA-E4C5-324E-ADEF-573B56F22A60}" type="presOf" srcId="{34C78063-E379-DD4B-A133-EA5701A84AF6}" destId="{FAC11423-DBD1-4F4C-A1EF-18BF8A7C5CDD}" srcOrd="0" destOrd="0" presId="urn:microsoft.com/office/officeart/2005/8/layout/hList1"/>
    <dgm:cxn modelId="{EFBA18F5-2F39-004E-8993-DB75A86F6A69}" srcId="{BDE05526-BE35-354C-8EA7-40BC273A6E54}" destId="{9DFEE915-F8E8-7142-BB6B-7B37A1130415}" srcOrd="1" destOrd="0" parTransId="{BC126CF4-1D60-8F42-A6CA-65EE43790CF3}" sibTransId="{3BBE0BBD-B466-FE4E-AB2C-27D464343766}"/>
    <dgm:cxn modelId="{592E10F9-6E47-4C4D-A991-3284C04A254A}" srcId="{BDE05526-BE35-354C-8EA7-40BC273A6E54}" destId="{7F34EC77-5B8A-914B-9520-B141788EBF98}" srcOrd="2" destOrd="0" parTransId="{3363BB19-D656-1544-B4AF-E3BEC0255646}" sibTransId="{6B5E5F3C-C796-3D41-A937-E8108494D075}"/>
    <dgm:cxn modelId="{94D68BFC-DE37-2045-82C7-851914DD6F9B}" srcId="{B08DB48A-3325-428F-8FC3-3C73C324BB24}" destId="{F2B3CA2A-FF26-B246-8E25-17844B3BA71A}" srcOrd="0" destOrd="0" parTransId="{7D87EE97-A093-514E-8463-D1DE0097F35B}" sibTransId="{8F62A14E-57B3-8E4C-87C3-1BC19E6CF2C4}"/>
    <dgm:cxn modelId="{AF7ABE09-B5A5-46A6-9DDB-5F9A2D71E4CA}" type="presParOf" srcId="{A8C850DA-2802-43ED-A870-CEB5189D0812}" destId="{88E024A3-211E-4145-BF13-D22C71653988}" srcOrd="0" destOrd="0" presId="urn:microsoft.com/office/officeart/2005/8/layout/hList1"/>
    <dgm:cxn modelId="{01F1341F-7F17-4BF3-B8CA-C888A23F3E6F}" type="presParOf" srcId="{88E024A3-211E-4145-BF13-D22C71653988}" destId="{EA5283E3-FE9B-4BFB-BA41-6E0062B30D94}" srcOrd="0" destOrd="0" presId="urn:microsoft.com/office/officeart/2005/8/layout/hList1"/>
    <dgm:cxn modelId="{CB7CD8BD-012C-4550-AFD5-144FEEF07F57}" type="presParOf" srcId="{88E024A3-211E-4145-BF13-D22C71653988}" destId="{C4573384-1CD1-4887-B207-63CF04B9BDA5}" srcOrd="1" destOrd="0" presId="urn:microsoft.com/office/officeart/2005/8/layout/hList1"/>
    <dgm:cxn modelId="{93099780-A9CC-024A-BDD6-9FD144F0FB9E}" type="presParOf" srcId="{A8C850DA-2802-43ED-A870-CEB5189D0812}" destId="{5F057D6E-945F-454B-A4E5-127220C3E0D8}" srcOrd="1" destOrd="0" presId="urn:microsoft.com/office/officeart/2005/8/layout/hList1"/>
    <dgm:cxn modelId="{571BF001-A335-3242-91D5-3AB7A5C25249}" type="presParOf" srcId="{A8C850DA-2802-43ED-A870-CEB5189D0812}" destId="{E26995FF-D7CF-B54C-BBB3-452118BDF5ED}" srcOrd="2" destOrd="0" presId="urn:microsoft.com/office/officeart/2005/8/layout/hList1"/>
    <dgm:cxn modelId="{84B3C4B5-2603-DE40-9376-9B6AE2B5C7F7}" type="presParOf" srcId="{E26995FF-D7CF-B54C-BBB3-452118BDF5ED}" destId="{6D4824FC-2E1F-1345-909D-44952C80ACF5}" srcOrd="0" destOrd="0" presId="urn:microsoft.com/office/officeart/2005/8/layout/hList1"/>
    <dgm:cxn modelId="{10DB9BCB-5B4C-C14E-8828-F81412D654EC}" type="presParOf" srcId="{E26995FF-D7CF-B54C-BBB3-452118BDF5ED}" destId="{FAC11423-DBD1-4F4C-A1EF-18BF8A7C5CDD}" srcOrd="1" destOrd="0" presId="urn:microsoft.com/office/officeart/2005/8/layout/hList1"/>
    <dgm:cxn modelId="{B5C0BAE5-7276-A548-9EAB-005541617EA6}" type="presParOf" srcId="{A8C850DA-2802-43ED-A870-CEB5189D0812}" destId="{C23EF503-3DDB-4B4B-88C4-0C3CA664FE69}" srcOrd="3" destOrd="0" presId="urn:microsoft.com/office/officeart/2005/8/layout/hList1"/>
    <dgm:cxn modelId="{4E74F5D5-A839-B946-BE5E-26A4686E669A}" type="presParOf" srcId="{A8C850DA-2802-43ED-A870-CEB5189D0812}" destId="{BF182BDF-0D6F-DC48-836A-DC1B191FD7D2}" srcOrd="4" destOrd="0" presId="urn:microsoft.com/office/officeart/2005/8/layout/hList1"/>
    <dgm:cxn modelId="{3B589D16-98B8-5C49-9BBA-DEDB92A197C6}" type="presParOf" srcId="{BF182BDF-0D6F-DC48-836A-DC1B191FD7D2}" destId="{B51883E5-3BE9-CD4D-BE5F-6EE519DF2011}" srcOrd="0" destOrd="0" presId="urn:microsoft.com/office/officeart/2005/8/layout/hList1"/>
    <dgm:cxn modelId="{E57D2F91-1FC7-4643-B3D5-AD667659319F}" type="presParOf" srcId="{BF182BDF-0D6F-DC48-836A-DC1B191FD7D2}" destId="{201EDDAD-3750-7D4A-93F4-3CDBBE508D7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B471EE-063D-49DC-8C97-EFAB7C0239B8}"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836AC67-2973-4618-82FF-645C6E33AF9B}">
      <dgm:prSet phldrT="[Text]" custT="1"/>
      <dgm:spPr/>
      <dgm:t>
        <a:bodyPr/>
        <a:lstStyle/>
        <a:p>
          <a:pPr algn="ctr"/>
          <a:r>
            <a:rPr lang="en-US" sz="2000" b="1" dirty="0">
              <a:solidFill>
                <a:schemeClr val="accent6"/>
              </a:solidFill>
              <a:latin typeface="Arial" panose="020B0604020202020204" pitchFamily="34" charset="0"/>
              <a:cs typeface="Arial" panose="020B0604020202020204" pitchFamily="34" charset="0"/>
            </a:rPr>
            <a:t>For Individuals or </a:t>
          </a:r>
        </a:p>
        <a:p>
          <a:pPr algn="ctr"/>
          <a:r>
            <a:rPr lang="en-US" sz="2000" b="1" dirty="0">
              <a:solidFill>
                <a:schemeClr val="accent6"/>
              </a:solidFill>
              <a:latin typeface="Arial" panose="020B0604020202020204" pitchFamily="34" charset="0"/>
              <a:cs typeface="Arial" panose="020B0604020202020204" pitchFamily="34" charset="0"/>
            </a:rPr>
            <a:t>Small Groups</a:t>
          </a:r>
        </a:p>
      </dgm:t>
      <dgm:extLst>
        <a:ext uri="{E40237B7-FDA0-4F09-8148-C483321AD2D9}">
          <dgm14:cNvPr xmlns:dgm14="http://schemas.microsoft.com/office/drawing/2010/diagram" id="0" name="" descr="For Individuals or &#10;Small Groups&#10;" title="For Individuals or "/>
        </a:ext>
      </dgm:extLst>
    </dgm:pt>
    <dgm:pt modelId="{FAD3A9A2-8815-4E98-A75E-9ADF076F390F}" type="parTrans" cxnId="{A68EECCD-7845-4049-8385-9A63B73C17CD}">
      <dgm:prSet/>
      <dgm:spPr/>
      <dgm:t>
        <a:bodyPr/>
        <a:lstStyle/>
        <a:p>
          <a:endParaRPr lang="en-US"/>
        </a:p>
      </dgm:t>
    </dgm:pt>
    <dgm:pt modelId="{F921840E-28E6-4E54-8EF1-114FFFA5A79B}" type="sibTrans" cxnId="{A68EECCD-7845-4049-8385-9A63B73C17CD}">
      <dgm:prSet/>
      <dgm:spPr/>
      <dgm:t>
        <a:bodyPr/>
        <a:lstStyle/>
        <a:p>
          <a:endParaRPr lang="en-US"/>
        </a:p>
      </dgm:t>
    </dgm:pt>
    <dgm:pt modelId="{0DA166E4-661D-45A6-AD4F-EB0DB3D06A1D}">
      <dgm:prSet phldrT="[Text]" custT="1"/>
      <dgm:spPr/>
      <dgm:t>
        <a:bodyPr/>
        <a:lstStyle/>
        <a:p>
          <a:pPr algn="ctr"/>
          <a:r>
            <a:rPr lang="en-US" sz="2000" b="1" dirty="0">
              <a:solidFill>
                <a:schemeClr val="accent6"/>
              </a:solidFill>
              <a:latin typeface="Arial" panose="020B0604020202020204" pitchFamily="34" charset="0"/>
              <a:cs typeface="Arial" panose="020B0604020202020204" pitchFamily="34" charset="0"/>
            </a:rPr>
            <a:t>For Communities</a:t>
          </a:r>
        </a:p>
      </dgm:t>
      <dgm:extLst>
        <a:ext uri="{E40237B7-FDA0-4F09-8148-C483321AD2D9}">
          <dgm14:cNvPr xmlns:dgm14="http://schemas.microsoft.com/office/drawing/2010/diagram" id="0" name="" descr="For Communities&#10;" title="For Communities"/>
        </a:ext>
      </dgm:extLst>
    </dgm:pt>
    <dgm:pt modelId="{C1CF107C-61BE-4E77-ACDD-4C0566C994C7}" type="parTrans" cxnId="{5251CF2A-E3BA-4CE0-B5CB-258C3BCD4CD4}">
      <dgm:prSet/>
      <dgm:spPr/>
      <dgm:t>
        <a:bodyPr/>
        <a:lstStyle/>
        <a:p>
          <a:endParaRPr lang="en-US"/>
        </a:p>
      </dgm:t>
    </dgm:pt>
    <dgm:pt modelId="{22031A88-731D-4B7D-8264-3B6C7857B914}" type="sibTrans" cxnId="{5251CF2A-E3BA-4CE0-B5CB-258C3BCD4CD4}">
      <dgm:prSet/>
      <dgm:spPr/>
      <dgm:t>
        <a:bodyPr/>
        <a:lstStyle/>
        <a:p>
          <a:endParaRPr lang="en-US"/>
        </a:p>
      </dgm:t>
    </dgm:pt>
    <dgm:pt modelId="{1C1DF030-C34E-41A3-BA2C-E835FE200D82}">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Guidance from peers or professionals</a:t>
          </a:r>
        </a:p>
      </dgm:t>
      <dgm:extLst>
        <a:ext uri="{E40237B7-FDA0-4F09-8148-C483321AD2D9}">
          <dgm14:cNvPr xmlns:dgm14="http://schemas.microsoft.com/office/drawing/2010/diagram" id="0" name="" descr="Guidance from peers or professionals&#10;Support from others&#10;Technology &#10;"/>
        </a:ext>
      </dgm:extLst>
    </dgm:pt>
    <dgm:pt modelId="{B848B954-3E6D-4C90-99AC-BD0A31C07344}" type="parTrans" cxnId="{87F64968-2301-462E-AAC4-48A731BB5CAB}">
      <dgm:prSet/>
      <dgm:spPr/>
      <dgm:t>
        <a:bodyPr/>
        <a:lstStyle/>
        <a:p>
          <a:endParaRPr lang="en-US"/>
        </a:p>
      </dgm:t>
    </dgm:pt>
    <dgm:pt modelId="{07DA60D9-F50C-4393-9561-C40CC8506057}" type="sibTrans" cxnId="{87F64968-2301-462E-AAC4-48A731BB5CAB}">
      <dgm:prSet/>
      <dgm:spPr/>
      <dgm:t>
        <a:bodyPr/>
        <a:lstStyle/>
        <a:p>
          <a:endParaRPr lang="en-US"/>
        </a:p>
      </dgm:t>
    </dgm:pt>
    <dgm:pt modelId="{3DBB47F3-4E35-4C7E-8518-579E218F94DF}">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Point of decision prompts</a:t>
          </a:r>
        </a:p>
      </dgm:t>
      <dgm:extLst>
        <a:ext uri="{E40237B7-FDA0-4F09-8148-C483321AD2D9}">
          <dgm14:cNvPr xmlns:dgm14="http://schemas.microsoft.com/office/drawing/2010/diagram" id="0" name="" descr="Point of decision prompts&#10;School policies and practices &#10;Access to indoor or outdoor recreation facilities or outlets&#10;Community-wide campaigns &#10;Community design &#10;"/>
        </a:ext>
      </dgm:extLst>
    </dgm:pt>
    <dgm:pt modelId="{85A62CB9-8B73-4D02-978F-9C25D545407F}" type="parTrans" cxnId="{F1558C03-EF5E-45C8-87AA-C74CA3F9FB57}">
      <dgm:prSet/>
      <dgm:spPr/>
      <dgm:t>
        <a:bodyPr/>
        <a:lstStyle/>
        <a:p>
          <a:endParaRPr lang="en-US"/>
        </a:p>
      </dgm:t>
    </dgm:pt>
    <dgm:pt modelId="{B51F3F61-04B7-4FE8-BF7C-CF118B0FC7DD}" type="sibTrans" cxnId="{F1558C03-EF5E-45C8-87AA-C74CA3F9FB57}">
      <dgm:prSet/>
      <dgm:spPr/>
      <dgm:t>
        <a:bodyPr/>
        <a:lstStyle/>
        <a:p>
          <a:endParaRPr lang="en-US"/>
        </a:p>
      </dgm:t>
    </dgm:pt>
    <dgm:pt modelId="{CE4AFF7B-E480-43B7-BE39-D4BF4BA41797}">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Support from others</a:t>
          </a:r>
        </a:p>
      </dgm:t>
    </dgm:pt>
    <dgm:pt modelId="{EB997758-6451-4D35-99E7-8CACE5857AF9}" type="parTrans" cxnId="{09E321EC-0AA1-4C53-A272-F0A92207DBD3}">
      <dgm:prSet/>
      <dgm:spPr/>
      <dgm:t>
        <a:bodyPr/>
        <a:lstStyle/>
        <a:p>
          <a:endParaRPr lang="en-US"/>
        </a:p>
      </dgm:t>
    </dgm:pt>
    <dgm:pt modelId="{997FE422-DD1C-4960-A22B-0B937588B7F3}" type="sibTrans" cxnId="{09E321EC-0AA1-4C53-A272-F0A92207DBD3}">
      <dgm:prSet/>
      <dgm:spPr/>
      <dgm:t>
        <a:bodyPr/>
        <a:lstStyle/>
        <a:p>
          <a:endParaRPr lang="en-US"/>
        </a:p>
      </dgm:t>
    </dgm:pt>
    <dgm:pt modelId="{A9342BB6-B871-4389-94D0-09AE10C3E124}">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Technology </a:t>
          </a:r>
        </a:p>
      </dgm:t>
    </dgm:pt>
    <dgm:pt modelId="{0D8FF270-C19E-49C1-B6B5-B10A16142B00}" type="parTrans" cxnId="{A440D334-586F-48E7-AA5B-3553B7AD6787}">
      <dgm:prSet/>
      <dgm:spPr/>
      <dgm:t>
        <a:bodyPr/>
        <a:lstStyle/>
        <a:p>
          <a:endParaRPr lang="en-US"/>
        </a:p>
      </dgm:t>
    </dgm:pt>
    <dgm:pt modelId="{703229DF-9DBE-437D-93F6-436E363355B2}" type="sibTrans" cxnId="{A440D334-586F-48E7-AA5B-3553B7AD6787}">
      <dgm:prSet/>
      <dgm:spPr/>
      <dgm:t>
        <a:bodyPr/>
        <a:lstStyle/>
        <a:p>
          <a:endParaRPr lang="en-US"/>
        </a:p>
      </dgm:t>
    </dgm:pt>
    <dgm:pt modelId="{E6B3E1E4-BA31-49A7-9B54-9796F631BDAB}">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School policies and practices </a:t>
          </a:r>
        </a:p>
      </dgm:t>
    </dgm:pt>
    <dgm:pt modelId="{A33AE23D-61D4-48B8-9384-4521E87AE9A9}" type="parTrans" cxnId="{B6C0742D-18E7-48B4-95B2-E35C14E663EA}">
      <dgm:prSet/>
      <dgm:spPr/>
      <dgm:t>
        <a:bodyPr/>
        <a:lstStyle/>
        <a:p>
          <a:endParaRPr lang="en-US"/>
        </a:p>
      </dgm:t>
    </dgm:pt>
    <dgm:pt modelId="{D15A5AC9-E264-410C-A231-7C4BCA82CE7D}" type="sibTrans" cxnId="{B6C0742D-18E7-48B4-95B2-E35C14E663EA}">
      <dgm:prSet/>
      <dgm:spPr/>
      <dgm:t>
        <a:bodyPr/>
        <a:lstStyle/>
        <a:p>
          <a:endParaRPr lang="en-US"/>
        </a:p>
      </dgm:t>
    </dgm:pt>
    <dgm:pt modelId="{14495929-DDAD-4AE9-8EFE-ACC2FE67605F}">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Access to indoor or outdoor recreation facilities or outlets</a:t>
          </a:r>
        </a:p>
      </dgm:t>
    </dgm:pt>
    <dgm:pt modelId="{55919A47-B398-4D8B-8FF2-9DCBE1B1F62F}" type="parTrans" cxnId="{CF9F3324-14A4-4CBF-B40F-C4F6F07C4A5C}">
      <dgm:prSet/>
      <dgm:spPr/>
      <dgm:t>
        <a:bodyPr/>
        <a:lstStyle/>
        <a:p>
          <a:endParaRPr lang="en-US"/>
        </a:p>
      </dgm:t>
    </dgm:pt>
    <dgm:pt modelId="{265F006D-ABCF-4C4A-9FF4-43801740C191}" type="sibTrans" cxnId="{CF9F3324-14A4-4CBF-B40F-C4F6F07C4A5C}">
      <dgm:prSet/>
      <dgm:spPr/>
      <dgm:t>
        <a:bodyPr/>
        <a:lstStyle/>
        <a:p>
          <a:endParaRPr lang="en-US"/>
        </a:p>
      </dgm:t>
    </dgm:pt>
    <dgm:pt modelId="{48F0F003-6B29-47C4-9DCD-06CB7086E830}">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Community-wide campaigns </a:t>
          </a:r>
        </a:p>
      </dgm:t>
    </dgm:pt>
    <dgm:pt modelId="{0BCE6381-E8A7-43A5-A24E-A9387BF5DAE6}" type="parTrans" cxnId="{5952525F-372D-4FAA-A97C-0E7FDA2E77A4}">
      <dgm:prSet/>
      <dgm:spPr/>
      <dgm:t>
        <a:bodyPr/>
        <a:lstStyle/>
        <a:p>
          <a:endParaRPr lang="en-US"/>
        </a:p>
      </dgm:t>
    </dgm:pt>
    <dgm:pt modelId="{C214000A-EC36-4DAF-984F-51AB4BB71029}" type="sibTrans" cxnId="{5952525F-372D-4FAA-A97C-0E7FDA2E77A4}">
      <dgm:prSet/>
      <dgm:spPr/>
      <dgm:t>
        <a:bodyPr/>
        <a:lstStyle/>
        <a:p>
          <a:endParaRPr lang="en-US"/>
        </a:p>
      </dgm:t>
    </dgm:pt>
    <dgm:pt modelId="{6EB9266D-92A4-4A59-8DA1-3A0437F96424}">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Community design </a:t>
          </a:r>
        </a:p>
      </dgm:t>
    </dgm:pt>
    <dgm:pt modelId="{E6F847DA-0BBB-4CD7-838D-005ABCDED101}" type="parTrans" cxnId="{7BC6355D-51E1-49DB-938A-669CB79B9EF4}">
      <dgm:prSet/>
      <dgm:spPr/>
      <dgm:t>
        <a:bodyPr/>
        <a:lstStyle/>
        <a:p>
          <a:endParaRPr lang="en-US"/>
        </a:p>
      </dgm:t>
    </dgm:pt>
    <dgm:pt modelId="{A3009CA1-8E34-4946-8415-3C11BCFEBEF7}" type="sibTrans" cxnId="{7BC6355D-51E1-49DB-938A-669CB79B9EF4}">
      <dgm:prSet/>
      <dgm:spPr/>
      <dgm:t>
        <a:bodyPr/>
        <a:lstStyle/>
        <a:p>
          <a:endParaRPr lang="en-US"/>
        </a:p>
      </dgm:t>
    </dgm:pt>
    <dgm:pt modelId="{423A16C8-0922-47BB-AD84-312B1F8B9D86}" type="pres">
      <dgm:prSet presAssocID="{99B471EE-063D-49DC-8C97-EFAB7C0239B8}" presName="Name0" presStyleCnt="0">
        <dgm:presLayoutVars>
          <dgm:dir/>
          <dgm:animLvl val="lvl"/>
          <dgm:resizeHandles val="exact"/>
        </dgm:presLayoutVars>
      </dgm:prSet>
      <dgm:spPr/>
    </dgm:pt>
    <dgm:pt modelId="{7701BFF6-55DB-4672-8271-42E517DECEF3}" type="pres">
      <dgm:prSet presAssocID="{9836AC67-2973-4618-82FF-645C6E33AF9B}" presName="linNode" presStyleCnt="0"/>
      <dgm:spPr/>
    </dgm:pt>
    <dgm:pt modelId="{4DD3FDAC-B2BA-4C57-B26F-9844883C87A9}" type="pres">
      <dgm:prSet presAssocID="{9836AC67-2973-4618-82FF-645C6E33AF9B}" presName="parTx" presStyleLbl="revTx" presStyleIdx="0" presStyleCnt="2" custScaleX="140248">
        <dgm:presLayoutVars>
          <dgm:chMax val="1"/>
          <dgm:bulletEnabled val="1"/>
        </dgm:presLayoutVars>
      </dgm:prSet>
      <dgm:spPr/>
    </dgm:pt>
    <dgm:pt modelId="{D42E4D65-77EB-4768-B5B1-FC6BC565A8A6}" type="pres">
      <dgm:prSet presAssocID="{9836AC67-2973-4618-82FF-645C6E33AF9B}" presName="bracket" presStyleLbl="parChTrans1D1" presStyleIdx="0" presStyleCnt="2"/>
      <dgm:spPr/>
    </dgm:pt>
    <dgm:pt modelId="{27283A27-0E33-4622-BB67-FC2FC71371F7}" type="pres">
      <dgm:prSet presAssocID="{9836AC67-2973-4618-82FF-645C6E33AF9B}" presName="spH" presStyleCnt="0"/>
      <dgm:spPr/>
    </dgm:pt>
    <dgm:pt modelId="{15B91BF1-8E8A-4669-90D5-C61EC01757AF}" type="pres">
      <dgm:prSet presAssocID="{9836AC67-2973-4618-82FF-645C6E33AF9B}" presName="desTx" presStyleLbl="node1" presStyleIdx="0" presStyleCnt="2" custScaleX="114867" custScaleY="99469">
        <dgm:presLayoutVars>
          <dgm:bulletEnabled val="1"/>
        </dgm:presLayoutVars>
      </dgm:prSet>
      <dgm:spPr/>
    </dgm:pt>
    <dgm:pt modelId="{EC9BB5DE-89B2-41DD-BFA6-072C69D7468B}" type="pres">
      <dgm:prSet presAssocID="{F921840E-28E6-4E54-8EF1-114FFFA5A79B}" presName="spV" presStyleCnt="0"/>
      <dgm:spPr/>
    </dgm:pt>
    <dgm:pt modelId="{B33CE135-5F0B-46EF-8EA4-A2B6DA144A49}" type="pres">
      <dgm:prSet presAssocID="{0DA166E4-661D-45A6-AD4F-EB0DB3D06A1D}" presName="linNode" presStyleCnt="0"/>
      <dgm:spPr/>
    </dgm:pt>
    <dgm:pt modelId="{A81DEDCA-53AF-4C4A-99EB-68925990F852}" type="pres">
      <dgm:prSet presAssocID="{0DA166E4-661D-45A6-AD4F-EB0DB3D06A1D}" presName="parTx" presStyleLbl="revTx" presStyleIdx="1" presStyleCnt="2" custScaleX="139512" custScaleY="145229">
        <dgm:presLayoutVars>
          <dgm:chMax val="1"/>
          <dgm:bulletEnabled val="1"/>
        </dgm:presLayoutVars>
      </dgm:prSet>
      <dgm:spPr/>
    </dgm:pt>
    <dgm:pt modelId="{F5B7E7F5-00F0-4DDB-8226-719B7A8B1BDC}" type="pres">
      <dgm:prSet presAssocID="{0DA166E4-661D-45A6-AD4F-EB0DB3D06A1D}" presName="bracket" presStyleLbl="parChTrans1D1" presStyleIdx="1" presStyleCnt="2"/>
      <dgm:spPr/>
    </dgm:pt>
    <dgm:pt modelId="{0A19ABC0-CDB9-4490-959F-7AC8D757C31F}" type="pres">
      <dgm:prSet presAssocID="{0DA166E4-661D-45A6-AD4F-EB0DB3D06A1D}" presName="spH" presStyleCnt="0"/>
      <dgm:spPr/>
    </dgm:pt>
    <dgm:pt modelId="{442A717C-99F6-45A8-9354-6751AFA7EA36}" type="pres">
      <dgm:prSet presAssocID="{0DA166E4-661D-45A6-AD4F-EB0DB3D06A1D}" presName="desTx" presStyleLbl="node1" presStyleIdx="1" presStyleCnt="2" custScaleX="114974" custScaleY="116451">
        <dgm:presLayoutVars>
          <dgm:bulletEnabled val="1"/>
        </dgm:presLayoutVars>
      </dgm:prSet>
      <dgm:spPr/>
    </dgm:pt>
  </dgm:ptLst>
  <dgm:cxnLst>
    <dgm:cxn modelId="{F1558C03-EF5E-45C8-87AA-C74CA3F9FB57}" srcId="{0DA166E4-661D-45A6-AD4F-EB0DB3D06A1D}" destId="{3DBB47F3-4E35-4C7E-8518-579E218F94DF}" srcOrd="0" destOrd="0" parTransId="{85A62CB9-8B73-4D02-978F-9C25D545407F}" sibTransId="{B51F3F61-04B7-4FE8-BF7C-CF118B0FC7DD}"/>
    <dgm:cxn modelId="{42C1461D-FC52-46B3-A26F-3D8644C4D487}" type="presOf" srcId="{E6B3E1E4-BA31-49A7-9B54-9796F631BDAB}" destId="{442A717C-99F6-45A8-9354-6751AFA7EA36}" srcOrd="0" destOrd="1" presId="urn:diagrams.loki3.com/BracketList"/>
    <dgm:cxn modelId="{A172F623-5E9B-4AC3-9696-9BDB97C253A0}" type="presOf" srcId="{6EB9266D-92A4-4A59-8DA1-3A0437F96424}" destId="{442A717C-99F6-45A8-9354-6751AFA7EA36}" srcOrd="0" destOrd="4" presId="urn:diagrams.loki3.com/BracketList"/>
    <dgm:cxn modelId="{CF9F3324-14A4-4CBF-B40F-C4F6F07C4A5C}" srcId="{0DA166E4-661D-45A6-AD4F-EB0DB3D06A1D}" destId="{14495929-DDAD-4AE9-8EFE-ACC2FE67605F}" srcOrd="2" destOrd="0" parTransId="{55919A47-B398-4D8B-8FF2-9DCBE1B1F62F}" sibTransId="{265F006D-ABCF-4C4A-9FF4-43801740C191}"/>
    <dgm:cxn modelId="{26C63527-8818-4497-AA7D-DE4F816B4544}" type="presOf" srcId="{A9342BB6-B871-4389-94D0-09AE10C3E124}" destId="{15B91BF1-8E8A-4669-90D5-C61EC01757AF}" srcOrd="0" destOrd="2" presId="urn:diagrams.loki3.com/BracketList"/>
    <dgm:cxn modelId="{5251CF2A-E3BA-4CE0-B5CB-258C3BCD4CD4}" srcId="{99B471EE-063D-49DC-8C97-EFAB7C0239B8}" destId="{0DA166E4-661D-45A6-AD4F-EB0DB3D06A1D}" srcOrd="1" destOrd="0" parTransId="{C1CF107C-61BE-4E77-ACDD-4C0566C994C7}" sibTransId="{22031A88-731D-4B7D-8264-3B6C7857B914}"/>
    <dgm:cxn modelId="{B6C0742D-18E7-48B4-95B2-E35C14E663EA}" srcId="{0DA166E4-661D-45A6-AD4F-EB0DB3D06A1D}" destId="{E6B3E1E4-BA31-49A7-9B54-9796F631BDAB}" srcOrd="1" destOrd="0" parTransId="{A33AE23D-61D4-48B8-9384-4521E87AE9A9}" sibTransId="{D15A5AC9-E264-410C-A231-7C4BCA82CE7D}"/>
    <dgm:cxn modelId="{A440D334-586F-48E7-AA5B-3553B7AD6787}" srcId="{9836AC67-2973-4618-82FF-645C6E33AF9B}" destId="{A9342BB6-B871-4389-94D0-09AE10C3E124}" srcOrd="2" destOrd="0" parTransId="{0D8FF270-C19E-49C1-B6B5-B10A16142B00}" sibTransId="{703229DF-9DBE-437D-93F6-436E363355B2}"/>
    <dgm:cxn modelId="{1984DE3D-F7A9-45AE-9415-E1CE8BB5CF2D}" type="presOf" srcId="{1C1DF030-C34E-41A3-BA2C-E835FE200D82}" destId="{15B91BF1-8E8A-4669-90D5-C61EC01757AF}" srcOrd="0" destOrd="0" presId="urn:diagrams.loki3.com/BracketList"/>
    <dgm:cxn modelId="{7BC6355D-51E1-49DB-938A-669CB79B9EF4}" srcId="{0DA166E4-661D-45A6-AD4F-EB0DB3D06A1D}" destId="{6EB9266D-92A4-4A59-8DA1-3A0437F96424}" srcOrd="4" destOrd="0" parTransId="{E6F847DA-0BBB-4CD7-838D-005ABCDED101}" sibTransId="{A3009CA1-8E34-4946-8415-3C11BCFEBEF7}"/>
    <dgm:cxn modelId="{5952525F-372D-4FAA-A97C-0E7FDA2E77A4}" srcId="{0DA166E4-661D-45A6-AD4F-EB0DB3D06A1D}" destId="{48F0F003-6B29-47C4-9DCD-06CB7086E830}" srcOrd="3" destOrd="0" parTransId="{0BCE6381-E8A7-43A5-A24E-A9387BF5DAE6}" sibTransId="{C214000A-EC36-4DAF-984F-51AB4BB71029}"/>
    <dgm:cxn modelId="{8D2A605F-0868-4045-B5AC-CD1EF76F5A2F}" type="presOf" srcId="{3DBB47F3-4E35-4C7E-8518-579E218F94DF}" destId="{442A717C-99F6-45A8-9354-6751AFA7EA36}" srcOrd="0" destOrd="0" presId="urn:diagrams.loki3.com/BracketList"/>
    <dgm:cxn modelId="{87F64968-2301-462E-AAC4-48A731BB5CAB}" srcId="{9836AC67-2973-4618-82FF-645C6E33AF9B}" destId="{1C1DF030-C34E-41A3-BA2C-E835FE200D82}" srcOrd="0" destOrd="0" parTransId="{B848B954-3E6D-4C90-99AC-BD0A31C07344}" sibTransId="{07DA60D9-F50C-4393-9561-C40CC8506057}"/>
    <dgm:cxn modelId="{59274479-A3E0-4ECF-8B1C-8EB671B8F2DF}" type="presOf" srcId="{0DA166E4-661D-45A6-AD4F-EB0DB3D06A1D}" destId="{A81DEDCA-53AF-4C4A-99EB-68925990F852}" srcOrd="0" destOrd="0" presId="urn:diagrams.loki3.com/BracketList"/>
    <dgm:cxn modelId="{8E9A3E85-63B2-4D10-8629-268D7ACA3A4F}" type="presOf" srcId="{99B471EE-063D-49DC-8C97-EFAB7C0239B8}" destId="{423A16C8-0922-47BB-AD84-312B1F8B9D86}" srcOrd="0" destOrd="0" presId="urn:diagrams.loki3.com/BracketList"/>
    <dgm:cxn modelId="{613BCFA0-B8AE-43CF-9B04-15C3DB03CF18}" type="presOf" srcId="{14495929-DDAD-4AE9-8EFE-ACC2FE67605F}" destId="{442A717C-99F6-45A8-9354-6751AFA7EA36}" srcOrd="0" destOrd="2" presId="urn:diagrams.loki3.com/BracketList"/>
    <dgm:cxn modelId="{414E2AA6-BD5B-49C5-8B9A-358D810A7C1C}" type="presOf" srcId="{9836AC67-2973-4618-82FF-645C6E33AF9B}" destId="{4DD3FDAC-B2BA-4C57-B26F-9844883C87A9}" srcOrd="0" destOrd="0" presId="urn:diagrams.loki3.com/BracketList"/>
    <dgm:cxn modelId="{A09A5EAB-B79A-43C6-8FFD-93CE51041083}" type="presOf" srcId="{CE4AFF7B-E480-43B7-BE39-D4BF4BA41797}" destId="{15B91BF1-8E8A-4669-90D5-C61EC01757AF}" srcOrd="0" destOrd="1" presId="urn:diagrams.loki3.com/BracketList"/>
    <dgm:cxn modelId="{B6542CC3-5F23-433E-878D-14A20953482B}" type="presOf" srcId="{48F0F003-6B29-47C4-9DCD-06CB7086E830}" destId="{442A717C-99F6-45A8-9354-6751AFA7EA36}" srcOrd="0" destOrd="3" presId="urn:diagrams.loki3.com/BracketList"/>
    <dgm:cxn modelId="{A68EECCD-7845-4049-8385-9A63B73C17CD}" srcId="{99B471EE-063D-49DC-8C97-EFAB7C0239B8}" destId="{9836AC67-2973-4618-82FF-645C6E33AF9B}" srcOrd="0" destOrd="0" parTransId="{FAD3A9A2-8815-4E98-A75E-9ADF076F390F}" sibTransId="{F921840E-28E6-4E54-8EF1-114FFFA5A79B}"/>
    <dgm:cxn modelId="{09E321EC-0AA1-4C53-A272-F0A92207DBD3}" srcId="{9836AC67-2973-4618-82FF-645C6E33AF9B}" destId="{CE4AFF7B-E480-43B7-BE39-D4BF4BA41797}" srcOrd="1" destOrd="0" parTransId="{EB997758-6451-4D35-99E7-8CACE5857AF9}" sibTransId="{997FE422-DD1C-4960-A22B-0B937588B7F3}"/>
    <dgm:cxn modelId="{8C5D3C0D-8F41-4421-BCF6-47FA1A25B6EA}" type="presParOf" srcId="{423A16C8-0922-47BB-AD84-312B1F8B9D86}" destId="{7701BFF6-55DB-4672-8271-42E517DECEF3}" srcOrd="0" destOrd="0" presId="urn:diagrams.loki3.com/BracketList"/>
    <dgm:cxn modelId="{B4AC2374-058C-40A2-BBF4-C3BE8B77D00C}" type="presParOf" srcId="{7701BFF6-55DB-4672-8271-42E517DECEF3}" destId="{4DD3FDAC-B2BA-4C57-B26F-9844883C87A9}" srcOrd="0" destOrd="0" presId="urn:diagrams.loki3.com/BracketList"/>
    <dgm:cxn modelId="{F37CD21D-A348-4A6D-859D-A40403ACCF03}" type="presParOf" srcId="{7701BFF6-55DB-4672-8271-42E517DECEF3}" destId="{D42E4D65-77EB-4768-B5B1-FC6BC565A8A6}" srcOrd="1" destOrd="0" presId="urn:diagrams.loki3.com/BracketList"/>
    <dgm:cxn modelId="{569513A8-A4DF-4A56-898B-1AC348BBB5FD}" type="presParOf" srcId="{7701BFF6-55DB-4672-8271-42E517DECEF3}" destId="{27283A27-0E33-4622-BB67-FC2FC71371F7}" srcOrd="2" destOrd="0" presId="urn:diagrams.loki3.com/BracketList"/>
    <dgm:cxn modelId="{10AD2A0D-E6DE-493E-8371-39E8414FBB8B}" type="presParOf" srcId="{7701BFF6-55DB-4672-8271-42E517DECEF3}" destId="{15B91BF1-8E8A-4669-90D5-C61EC01757AF}" srcOrd="3" destOrd="0" presId="urn:diagrams.loki3.com/BracketList"/>
    <dgm:cxn modelId="{5DE1E993-A58E-4521-96EE-041433B36340}" type="presParOf" srcId="{423A16C8-0922-47BB-AD84-312B1F8B9D86}" destId="{EC9BB5DE-89B2-41DD-BFA6-072C69D7468B}" srcOrd="1" destOrd="0" presId="urn:diagrams.loki3.com/BracketList"/>
    <dgm:cxn modelId="{F01ED0D6-3C8F-4256-8100-8DEBCB5F7DB7}" type="presParOf" srcId="{423A16C8-0922-47BB-AD84-312B1F8B9D86}" destId="{B33CE135-5F0B-46EF-8EA4-A2B6DA144A49}" srcOrd="2" destOrd="0" presId="urn:diagrams.loki3.com/BracketList"/>
    <dgm:cxn modelId="{9F8E088C-F7F9-4617-93C1-E66086EAB1F5}" type="presParOf" srcId="{B33CE135-5F0B-46EF-8EA4-A2B6DA144A49}" destId="{A81DEDCA-53AF-4C4A-99EB-68925990F852}" srcOrd="0" destOrd="0" presId="urn:diagrams.loki3.com/BracketList"/>
    <dgm:cxn modelId="{ABDC5C67-3D1E-4374-AB74-A44E7E287DB8}" type="presParOf" srcId="{B33CE135-5F0B-46EF-8EA4-A2B6DA144A49}" destId="{F5B7E7F5-00F0-4DDB-8226-719B7A8B1BDC}" srcOrd="1" destOrd="0" presId="urn:diagrams.loki3.com/BracketList"/>
    <dgm:cxn modelId="{55DFFC3A-8D90-4E84-812B-4EC16F5046CC}" type="presParOf" srcId="{B33CE135-5F0B-46EF-8EA4-A2B6DA144A49}" destId="{0A19ABC0-CDB9-4490-959F-7AC8D757C31F}" srcOrd="2" destOrd="0" presId="urn:diagrams.loki3.com/BracketList"/>
    <dgm:cxn modelId="{6F1D082D-770F-4413-A42F-1D972B30E508}" type="presParOf" srcId="{B33CE135-5F0B-46EF-8EA4-A2B6DA144A49}" destId="{442A717C-99F6-45A8-9354-6751AFA7EA3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5AB32D-5F15-42D3-BE13-DA1916865C9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36D61974-BAC1-4379-9533-84D02443520B}">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Personalize the benefits of physical activity</a:t>
          </a:r>
        </a:p>
      </dgm:t>
      <dgm:extLst>
        <a:ext uri="{E40237B7-FDA0-4F09-8148-C483321AD2D9}">
          <dgm14:cNvPr xmlns:dgm14="http://schemas.microsoft.com/office/drawing/2010/diagram" id="0" name="" descr="Personalize the benefits of physical activity&#10;Set personal goals for physical activity &#10;Develop knowledge and skills to attain goals &#10;"/>
        </a:ext>
      </dgm:extLst>
    </dgm:pt>
    <dgm:pt modelId="{977FFE14-E33A-406A-9E9A-B0BF30544631}" type="parTrans" cxnId="{11FE9AB1-4B63-4FF3-A747-B03D2BAD2217}">
      <dgm:prSet/>
      <dgm:spPr/>
      <dgm:t>
        <a:bodyPr/>
        <a:lstStyle/>
        <a:p>
          <a:endParaRPr lang="en-US"/>
        </a:p>
      </dgm:t>
    </dgm:pt>
    <dgm:pt modelId="{CE756344-8A35-4F04-BAA1-08ABDC10F124}" type="sibTrans" cxnId="{11FE9AB1-4B63-4FF3-A747-B03D2BAD2217}">
      <dgm:prSet/>
      <dgm:spPr/>
      <dgm:t>
        <a:bodyPr/>
        <a:lstStyle/>
        <a:p>
          <a:endParaRPr lang="en-US"/>
        </a:p>
      </dgm:t>
    </dgm:pt>
    <dgm:pt modelId="{347F4863-AAFA-4CB7-99DE-0C4D3F236183}">
      <dgm:prSet phldrT="[Text]" custT="1"/>
      <dgm:spPr/>
      <dgm:t>
        <a:bodyPr/>
        <a:lstStyle/>
        <a:p>
          <a:pPr algn="ctr"/>
          <a:r>
            <a:rPr lang="en-US" sz="2000" b="1" dirty="0">
              <a:latin typeface="Arial" panose="020B0604020202020204" pitchFamily="34" charset="0"/>
              <a:cs typeface="Arial" panose="020B0604020202020204" pitchFamily="34" charset="0"/>
            </a:rPr>
            <a:t>Families and Caregivers </a:t>
          </a:r>
        </a:p>
      </dgm:t>
      <dgm:extLst>
        <a:ext uri="{E40237B7-FDA0-4F09-8148-C483321AD2D9}">
          <dgm14:cNvPr xmlns:dgm14="http://schemas.microsoft.com/office/drawing/2010/diagram" id="0" name="" descr="Families and Caregivers &#10;" title="Families and Caregivers "/>
        </a:ext>
      </dgm:extLst>
    </dgm:pt>
    <dgm:pt modelId="{4AD222A4-C5BD-40AD-A058-3D6D4678DB46}" type="parTrans" cxnId="{CBCB17B2-B8BA-4FA8-AD66-55AA999D6879}">
      <dgm:prSet/>
      <dgm:spPr/>
      <dgm:t>
        <a:bodyPr/>
        <a:lstStyle/>
        <a:p>
          <a:endParaRPr lang="en-US"/>
        </a:p>
      </dgm:t>
    </dgm:pt>
    <dgm:pt modelId="{250FCA13-8ADC-4133-B1DF-5D39CDB4317B}" type="sibTrans" cxnId="{CBCB17B2-B8BA-4FA8-AD66-55AA999D6879}">
      <dgm:prSet/>
      <dgm:spPr/>
      <dgm:t>
        <a:bodyPr/>
        <a:lstStyle/>
        <a:p>
          <a:endParaRPr lang="en-US"/>
        </a:p>
      </dgm:t>
    </dgm:pt>
    <dgm:pt modelId="{0A8F0687-B11C-4E9F-B739-CC0611FBE819}">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Start early</a:t>
          </a:r>
        </a:p>
      </dgm:t>
      <dgm:extLst>
        <a:ext uri="{E40237B7-FDA0-4F09-8148-C483321AD2D9}">
          <dgm14:cNvPr xmlns:dgm14="http://schemas.microsoft.com/office/drawing/2010/diagram" id="0" name="" descr="Start early&#10;Provide time for both structured and unstructured physical activity during school and outside of school &#10;Provide youth with positive feedback and good role models&#10;Help young people learn skills required to do physical activity safely &#10;Promote activities that set the basis for a lifetime of activity &#10;"/>
        </a:ext>
      </dgm:extLst>
    </dgm:pt>
    <dgm:pt modelId="{763DF3F9-6B0E-4BF9-A391-786F86E1A364}" type="parTrans" cxnId="{BBD2E44E-5C67-453E-98D4-9A7D16298137}">
      <dgm:prSet/>
      <dgm:spPr/>
      <dgm:t>
        <a:bodyPr/>
        <a:lstStyle/>
        <a:p>
          <a:endParaRPr lang="en-US"/>
        </a:p>
      </dgm:t>
    </dgm:pt>
    <dgm:pt modelId="{C7F95BC3-ED6F-4F59-8428-A9C4AD6CF060}" type="sibTrans" cxnId="{BBD2E44E-5C67-453E-98D4-9A7D16298137}">
      <dgm:prSet/>
      <dgm:spPr/>
      <dgm:t>
        <a:bodyPr/>
        <a:lstStyle/>
        <a:p>
          <a:endParaRPr lang="en-US"/>
        </a:p>
      </dgm:t>
    </dgm:pt>
    <dgm:pt modelId="{F4B657EB-5DBE-4AEB-84C3-39349F1305A9}">
      <dgm:prSe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Develop knowledge and skills to attain goals </a:t>
          </a:r>
        </a:p>
      </dgm:t>
    </dgm:pt>
    <dgm:pt modelId="{DAB71165-F8EE-4003-93D4-B5A39F7B930E}" type="parTrans" cxnId="{0AFB4A3D-4644-4C81-840C-637A56A790C7}">
      <dgm:prSet/>
      <dgm:spPr/>
      <dgm:t>
        <a:bodyPr/>
        <a:lstStyle/>
        <a:p>
          <a:endParaRPr lang="en-US"/>
        </a:p>
      </dgm:t>
    </dgm:pt>
    <dgm:pt modelId="{A05C7494-FBFF-41AA-8EAD-CA9ADD25D1FA}" type="sibTrans" cxnId="{0AFB4A3D-4644-4C81-840C-637A56A790C7}">
      <dgm:prSet/>
      <dgm:spPr/>
      <dgm:t>
        <a:bodyPr/>
        <a:lstStyle/>
        <a:p>
          <a:endParaRPr lang="en-US"/>
        </a:p>
      </dgm:t>
    </dgm:pt>
    <dgm:pt modelId="{C06A8BB3-16EC-4135-9888-5CF9990B9791}">
      <dgm:prSet phldrT="[Tex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Set personal goals for physical activity </a:t>
          </a:r>
        </a:p>
      </dgm:t>
    </dgm:pt>
    <dgm:pt modelId="{3FA303BC-8B39-4B32-970F-48F438C46BB2}" type="parTrans" cxnId="{03C09552-EB4B-49AF-B55E-52F229E8BF93}">
      <dgm:prSet/>
      <dgm:spPr/>
      <dgm:t>
        <a:bodyPr/>
        <a:lstStyle/>
        <a:p>
          <a:endParaRPr lang="en-US"/>
        </a:p>
      </dgm:t>
    </dgm:pt>
    <dgm:pt modelId="{8763882C-B1AB-4810-BBA9-DA987A1CF2B0}" type="sibTrans" cxnId="{03C09552-EB4B-49AF-B55E-52F229E8BF93}">
      <dgm:prSet/>
      <dgm:spPr/>
      <dgm:t>
        <a:bodyPr/>
        <a:lstStyle/>
        <a:p>
          <a:endParaRPr lang="en-US"/>
        </a:p>
      </dgm:t>
    </dgm:pt>
    <dgm:pt modelId="{D110EA06-DD30-42B9-8E2E-250B364F90C7}">
      <dgm:prSe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Provide time for both structured and unstructured physical activity during school and outside of school </a:t>
          </a:r>
        </a:p>
      </dgm:t>
    </dgm:pt>
    <dgm:pt modelId="{37FAB919-F7D6-47F7-BC91-03F18370006C}" type="parTrans" cxnId="{00C5D7A9-97FF-44A4-8D2E-A9CA251BD8FB}">
      <dgm:prSet/>
      <dgm:spPr/>
      <dgm:t>
        <a:bodyPr/>
        <a:lstStyle/>
        <a:p>
          <a:endParaRPr lang="en-US"/>
        </a:p>
      </dgm:t>
    </dgm:pt>
    <dgm:pt modelId="{A4AE61C6-AC5E-47C2-999C-DD70BD93688D}" type="sibTrans" cxnId="{00C5D7A9-97FF-44A4-8D2E-A9CA251BD8FB}">
      <dgm:prSet/>
      <dgm:spPr/>
      <dgm:t>
        <a:bodyPr/>
        <a:lstStyle/>
        <a:p>
          <a:endParaRPr lang="en-US"/>
        </a:p>
      </dgm:t>
    </dgm:pt>
    <dgm:pt modelId="{28148AF3-A19C-444C-BA18-603E13A17DD6}">
      <dgm:prSe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Provide youth with positive feedback and good role models</a:t>
          </a:r>
        </a:p>
      </dgm:t>
    </dgm:pt>
    <dgm:pt modelId="{27B9CA11-9AA3-409C-96F2-38887A29A3D2}" type="parTrans" cxnId="{79EF158D-BCF8-4660-854A-E8237175EF7F}">
      <dgm:prSet/>
      <dgm:spPr/>
      <dgm:t>
        <a:bodyPr/>
        <a:lstStyle/>
        <a:p>
          <a:endParaRPr lang="en-US"/>
        </a:p>
      </dgm:t>
    </dgm:pt>
    <dgm:pt modelId="{F353313F-254B-4E0C-94DF-85AB4E068E8D}" type="sibTrans" cxnId="{79EF158D-BCF8-4660-854A-E8237175EF7F}">
      <dgm:prSet/>
      <dgm:spPr/>
      <dgm:t>
        <a:bodyPr/>
        <a:lstStyle/>
        <a:p>
          <a:endParaRPr lang="en-US"/>
        </a:p>
      </dgm:t>
    </dgm:pt>
    <dgm:pt modelId="{1EC04C6E-B35B-4747-B4D3-36DA238720B0}">
      <dgm:prSe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Help young people learn skills required to do physical activity safely </a:t>
          </a:r>
        </a:p>
      </dgm:t>
    </dgm:pt>
    <dgm:pt modelId="{310051FA-7B5E-4081-9A71-557AAAEE9794}" type="parTrans" cxnId="{06597DB5-86F8-45F3-8765-FE6D0F17E957}">
      <dgm:prSet/>
      <dgm:spPr/>
      <dgm:t>
        <a:bodyPr/>
        <a:lstStyle/>
        <a:p>
          <a:endParaRPr lang="en-US"/>
        </a:p>
      </dgm:t>
    </dgm:pt>
    <dgm:pt modelId="{4B7B6A4E-7306-4992-9D0C-9D008C7DAD4C}" type="sibTrans" cxnId="{06597DB5-86F8-45F3-8765-FE6D0F17E957}">
      <dgm:prSet/>
      <dgm:spPr/>
      <dgm:t>
        <a:bodyPr/>
        <a:lstStyle/>
        <a:p>
          <a:endParaRPr lang="en-US"/>
        </a:p>
      </dgm:t>
    </dgm:pt>
    <dgm:pt modelId="{4CAD28C1-7918-43AC-837E-59408D0D84B7}">
      <dgm:prSet custT="1"/>
      <dgm:spPr>
        <a:solidFill>
          <a:schemeClr val="accent1">
            <a:lumMod val="75000"/>
          </a:schemeClr>
        </a:solidFill>
      </dgm:spPr>
      <dgm:t>
        <a:bodyPr lIns="365760"/>
        <a:lstStyle/>
        <a:p>
          <a:r>
            <a:rPr lang="en-US" sz="2000" dirty="0">
              <a:latin typeface="Arial" panose="020B0604020202020204" pitchFamily="34" charset="0"/>
              <a:cs typeface="Arial" panose="020B0604020202020204" pitchFamily="34" charset="0"/>
            </a:rPr>
            <a:t>Promote activities that set the basis for a lifetime of activity </a:t>
          </a:r>
        </a:p>
      </dgm:t>
    </dgm:pt>
    <dgm:pt modelId="{FB398BAC-F5D4-4A7B-B797-D18074AF8435}" type="parTrans" cxnId="{28A56D3A-7567-4A44-8120-36A49FD09221}">
      <dgm:prSet/>
      <dgm:spPr/>
      <dgm:t>
        <a:bodyPr/>
        <a:lstStyle/>
        <a:p>
          <a:endParaRPr lang="en-US"/>
        </a:p>
      </dgm:t>
    </dgm:pt>
    <dgm:pt modelId="{9E8A8AB6-429F-46CF-B8E7-BA719C43AF38}" type="sibTrans" cxnId="{28A56D3A-7567-4A44-8120-36A49FD09221}">
      <dgm:prSet/>
      <dgm:spPr/>
      <dgm:t>
        <a:bodyPr/>
        <a:lstStyle/>
        <a:p>
          <a:endParaRPr lang="en-US"/>
        </a:p>
      </dgm:t>
    </dgm:pt>
    <dgm:pt modelId="{7DE99D08-C462-4973-9879-0323945D9337}">
      <dgm:prSet phldrT="[Text]" custT="1"/>
      <dgm:spPr/>
      <dgm:t>
        <a:bodyPr/>
        <a:lstStyle/>
        <a:p>
          <a:pPr algn="ctr"/>
          <a:r>
            <a:rPr lang="en-US" sz="2000" b="1" dirty="0">
              <a:latin typeface="Arial" panose="020B0604020202020204" pitchFamily="34" charset="0"/>
              <a:cs typeface="Arial" panose="020B0604020202020204" pitchFamily="34" charset="0"/>
            </a:rPr>
            <a:t>Individuals</a:t>
          </a:r>
          <a:r>
            <a:rPr lang="en-US" sz="2000" b="1" dirty="0"/>
            <a:t> </a:t>
          </a:r>
        </a:p>
      </dgm:t>
      <dgm:extLst>
        <a:ext uri="{E40237B7-FDA0-4F09-8148-C483321AD2D9}">
          <dgm14:cNvPr xmlns:dgm14="http://schemas.microsoft.com/office/drawing/2010/diagram" id="0" name="" descr="Individuals &#10;" title="Individuals "/>
        </a:ext>
      </dgm:extLst>
    </dgm:pt>
    <dgm:pt modelId="{F3F93AA4-48CB-41DA-BA01-B1FFCF756514}" type="sibTrans" cxnId="{90B5C9DA-06B5-4538-93A0-3B5F4182F7FE}">
      <dgm:prSet/>
      <dgm:spPr/>
      <dgm:t>
        <a:bodyPr/>
        <a:lstStyle/>
        <a:p>
          <a:endParaRPr lang="en-US"/>
        </a:p>
      </dgm:t>
    </dgm:pt>
    <dgm:pt modelId="{1AAA0F28-B4F2-4659-A8FA-230B0BB82AB2}" type="parTrans" cxnId="{90B5C9DA-06B5-4538-93A0-3B5F4182F7FE}">
      <dgm:prSet/>
      <dgm:spPr/>
      <dgm:t>
        <a:bodyPr/>
        <a:lstStyle/>
        <a:p>
          <a:endParaRPr lang="en-US"/>
        </a:p>
      </dgm:t>
    </dgm:pt>
    <dgm:pt modelId="{F3251E00-2A82-4D03-AF2B-2F88480B2684}" type="pres">
      <dgm:prSet presAssocID="{B75AB32D-5F15-42D3-BE13-DA1916865C92}" presName="Name0" presStyleCnt="0">
        <dgm:presLayoutVars>
          <dgm:dir/>
          <dgm:animLvl val="lvl"/>
          <dgm:resizeHandles val="exact"/>
        </dgm:presLayoutVars>
      </dgm:prSet>
      <dgm:spPr/>
    </dgm:pt>
    <dgm:pt modelId="{FA79C81D-784B-4822-BAFD-40CC7A0EE0EC}" type="pres">
      <dgm:prSet presAssocID="{7DE99D08-C462-4973-9879-0323945D9337}" presName="linNode" presStyleCnt="0"/>
      <dgm:spPr/>
    </dgm:pt>
    <dgm:pt modelId="{2A7CF828-1D53-4433-B46C-868920E6C92D}" type="pres">
      <dgm:prSet presAssocID="{7DE99D08-C462-4973-9879-0323945D9337}" presName="parTx" presStyleLbl="revTx" presStyleIdx="0" presStyleCnt="2">
        <dgm:presLayoutVars>
          <dgm:chMax val="1"/>
          <dgm:bulletEnabled val="1"/>
        </dgm:presLayoutVars>
      </dgm:prSet>
      <dgm:spPr/>
    </dgm:pt>
    <dgm:pt modelId="{E2171267-D55D-43FB-A83F-47A5F15CA3BD}" type="pres">
      <dgm:prSet presAssocID="{7DE99D08-C462-4973-9879-0323945D9337}" presName="bracket" presStyleLbl="parChTrans1D1" presStyleIdx="0" presStyleCnt="2"/>
      <dgm:spPr/>
    </dgm:pt>
    <dgm:pt modelId="{D3CF4665-3F4D-46C1-A21D-5DC82DB7F17C}" type="pres">
      <dgm:prSet presAssocID="{7DE99D08-C462-4973-9879-0323945D9337}" presName="spH" presStyleCnt="0"/>
      <dgm:spPr/>
    </dgm:pt>
    <dgm:pt modelId="{8D84A7D3-FCB0-4FBE-8DD8-6C8AF6CECB3A}" type="pres">
      <dgm:prSet presAssocID="{7DE99D08-C462-4973-9879-0323945D9337}" presName="desTx" presStyleLbl="node1" presStyleIdx="0" presStyleCnt="2">
        <dgm:presLayoutVars>
          <dgm:bulletEnabled val="1"/>
        </dgm:presLayoutVars>
      </dgm:prSet>
      <dgm:spPr/>
    </dgm:pt>
    <dgm:pt modelId="{1EEFBA89-252F-415D-8A96-586529EA7D2A}" type="pres">
      <dgm:prSet presAssocID="{F3F93AA4-48CB-41DA-BA01-B1FFCF756514}" presName="spV" presStyleCnt="0"/>
      <dgm:spPr/>
    </dgm:pt>
    <dgm:pt modelId="{FB39A87F-0792-4BF0-8F8B-6EB8F77DAEF1}" type="pres">
      <dgm:prSet presAssocID="{347F4863-AAFA-4CB7-99DE-0C4D3F236183}" presName="linNode" presStyleCnt="0"/>
      <dgm:spPr/>
    </dgm:pt>
    <dgm:pt modelId="{D37BB8E8-8C59-4E64-9B77-7DD4D2399087}" type="pres">
      <dgm:prSet presAssocID="{347F4863-AAFA-4CB7-99DE-0C4D3F236183}" presName="parTx" presStyleLbl="revTx" presStyleIdx="1" presStyleCnt="2">
        <dgm:presLayoutVars>
          <dgm:chMax val="1"/>
          <dgm:bulletEnabled val="1"/>
        </dgm:presLayoutVars>
      </dgm:prSet>
      <dgm:spPr/>
    </dgm:pt>
    <dgm:pt modelId="{440A776D-626F-4DB0-B632-F0875203B3D6}" type="pres">
      <dgm:prSet presAssocID="{347F4863-AAFA-4CB7-99DE-0C4D3F236183}" presName="bracket" presStyleLbl="parChTrans1D1" presStyleIdx="1" presStyleCnt="2"/>
      <dgm:spPr/>
    </dgm:pt>
    <dgm:pt modelId="{C9CE7AAD-734D-462E-B37E-9E481C18FB5C}" type="pres">
      <dgm:prSet presAssocID="{347F4863-AAFA-4CB7-99DE-0C4D3F236183}" presName="spH" presStyleCnt="0"/>
      <dgm:spPr/>
    </dgm:pt>
    <dgm:pt modelId="{1B2D7493-0DBA-46F4-B2DB-B1916B6EAE49}" type="pres">
      <dgm:prSet presAssocID="{347F4863-AAFA-4CB7-99DE-0C4D3F236183}" presName="desTx" presStyleLbl="node1" presStyleIdx="1" presStyleCnt="2" custScaleY="109468">
        <dgm:presLayoutVars>
          <dgm:bulletEnabled val="1"/>
        </dgm:presLayoutVars>
      </dgm:prSet>
      <dgm:spPr/>
    </dgm:pt>
  </dgm:ptLst>
  <dgm:cxnLst>
    <dgm:cxn modelId="{2AAE861B-649E-4059-B351-184C2E71A0B4}" type="presOf" srcId="{28148AF3-A19C-444C-BA18-603E13A17DD6}" destId="{1B2D7493-0DBA-46F4-B2DB-B1916B6EAE49}" srcOrd="0" destOrd="2" presId="urn:diagrams.loki3.com/BracketList"/>
    <dgm:cxn modelId="{28A56D3A-7567-4A44-8120-36A49FD09221}" srcId="{347F4863-AAFA-4CB7-99DE-0C4D3F236183}" destId="{4CAD28C1-7918-43AC-837E-59408D0D84B7}" srcOrd="4" destOrd="0" parTransId="{FB398BAC-F5D4-4A7B-B797-D18074AF8435}" sibTransId="{9E8A8AB6-429F-46CF-B8E7-BA719C43AF38}"/>
    <dgm:cxn modelId="{0AFB4A3D-4644-4C81-840C-637A56A790C7}" srcId="{7DE99D08-C462-4973-9879-0323945D9337}" destId="{F4B657EB-5DBE-4AEB-84C3-39349F1305A9}" srcOrd="2" destOrd="0" parTransId="{DAB71165-F8EE-4003-93D4-B5A39F7B930E}" sibTransId="{A05C7494-FBFF-41AA-8EAD-CA9ADD25D1FA}"/>
    <dgm:cxn modelId="{BBD2E44E-5C67-453E-98D4-9A7D16298137}" srcId="{347F4863-AAFA-4CB7-99DE-0C4D3F236183}" destId="{0A8F0687-B11C-4E9F-B739-CC0611FBE819}" srcOrd="0" destOrd="0" parTransId="{763DF3F9-6B0E-4BF9-A391-786F86E1A364}" sibTransId="{C7F95BC3-ED6F-4F59-8428-A9C4AD6CF060}"/>
    <dgm:cxn modelId="{E2322451-97B6-4F8A-A8DE-830069D4FFC2}" type="presOf" srcId="{F4B657EB-5DBE-4AEB-84C3-39349F1305A9}" destId="{8D84A7D3-FCB0-4FBE-8DD8-6C8AF6CECB3A}" srcOrd="0" destOrd="2" presId="urn:diagrams.loki3.com/BracketList"/>
    <dgm:cxn modelId="{53549D51-7F86-414B-9CAC-71B449A22B71}" type="presOf" srcId="{347F4863-AAFA-4CB7-99DE-0C4D3F236183}" destId="{D37BB8E8-8C59-4E64-9B77-7DD4D2399087}" srcOrd="0" destOrd="0" presId="urn:diagrams.loki3.com/BracketList"/>
    <dgm:cxn modelId="{03C09552-EB4B-49AF-B55E-52F229E8BF93}" srcId="{7DE99D08-C462-4973-9879-0323945D9337}" destId="{C06A8BB3-16EC-4135-9888-5CF9990B9791}" srcOrd="1" destOrd="0" parTransId="{3FA303BC-8B39-4B32-970F-48F438C46BB2}" sibTransId="{8763882C-B1AB-4810-BBA9-DA987A1CF2B0}"/>
    <dgm:cxn modelId="{EB805E6B-A8DC-4BD8-ABF9-B419943B7A3B}" type="presOf" srcId="{7DE99D08-C462-4973-9879-0323945D9337}" destId="{2A7CF828-1D53-4433-B46C-868920E6C92D}" srcOrd="0" destOrd="0" presId="urn:diagrams.loki3.com/BracketList"/>
    <dgm:cxn modelId="{50C00A89-9D96-437D-9FE8-3E3A7CE4554E}" type="presOf" srcId="{D110EA06-DD30-42B9-8E2E-250B364F90C7}" destId="{1B2D7493-0DBA-46F4-B2DB-B1916B6EAE49}" srcOrd="0" destOrd="1" presId="urn:diagrams.loki3.com/BracketList"/>
    <dgm:cxn modelId="{79EF158D-BCF8-4660-854A-E8237175EF7F}" srcId="{347F4863-AAFA-4CB7-99DE-0C4D3F236183}" destId="{28148AF3-A19C-444C-BA18-603E13A17DD6}" srcOrd="2" destOrd="0" parTransId="{27B9CA11-9AA3-409C-96F2-38887A29A3D2}" sibTransId="{F353313F-254B-4E0C-94DF-85AB4E068E8D}"/>
    <dgm:cxn modelId="{DCF83E96-844E-476F-AF73-5368AF9A6758}" type="presOf" srcId="{C06A8BB3-16EC-4135-9888-5CF9990B9791}" destId="{8D84A7D3-FCB0-4FBE-8DD8-6C8AF6CECB3A}" srcOrd="0" destOrd="1" presId="urn:diagrams.loki3.com/BracketList"/>
    <dgm:cxn modelId="{6B28609E-CFE6-4627-A69D-991669679670}" type="presOf" srcId="{0A8F0687-B11C-4E9F-B739-CC0611FBE819}" destId="{1B2D7493-0DBA-46F4-B2DB-B1916B6EAE49}" srcOrd="0" destOrd="0" presId="urn:diagrams.loki3.com/BracketList"/>
    <dgm:cxn modelId="{645AEA9F-C346-450F-AAF2-964B80A3D0B9}" type="presOf" srcId="{1EC04C6E-B35B-4747-B4D3-36DA238720B0}" destId="{1B2D7493-0DBA-46F4-B2DB-B1916B6EAE49}" srcOrd="0" destOrd="3" presId="urn:diagrams.loki3.com/BracketList"/>
    <dgm:cxn modelId="{00C5D7A9-97FF-44A4-8D2E-A9CA251BD8FB}" srcId="{347F4863-AAFA-4CB7-99DE-0C4D3F236183}" destId="{D110EA06-DD30-42B9-8E2E-250B364F90C7}" srcOrd="1" destOrd="0" parTransId="{37FAB919-F7D6-47F7-BC91-03F18370006C}" sibTransId="{A4AE61C6-AC5E-47C2-999C-DD70BD93688D}"/>
    <dgm:cxn modelId="{11FE9AB1-4B63-4FF3-A747-B03D2BAD2217}" srcId="{7DE99D08-C462-4973-9879-0323945D9337}" destId="{36D61974-BAC1-4379-9533-84D02443520B}" srcOrd="0" destOrd="0" parTransId="{977FFE14-E33A-406A-9E9A-B0BF30544631}" sibTransId="{CE756344-8A35-4F04-BAA1-08ABDC10F124}"/>
    <dgm:cxn modelId="{CF28ABB1-52CE-45DF-A2BF-575F93A96765}" type="presOf" srcId="{4CAD28C1-7918-43AC-837E-59408D0D84B7}" destId="{1B2D7493-0DBA-46F4-B2DB-B1916B6EAE49}" srcOrd="0" destOrd="4" presId="urn:diagrams.loki3.com/BracketList"/>
    <dgm:cxn modelId="{CBCB17B2-B8BA-4FA8-AD66-55AA999D6879}" srcId="{B75AB32D-5F15-42D3-BE13-DA1916865C92}" destId="{347F4863-AAFA-4CB7-99DE-0C4D3F236183}" srcOrd="1" destOrd="0" parTransId="{4AD222A4-C5BD-40AD-A058-3D6D4678DB46}" sibTransId="{250FCA13-8ADC-4133-B1DF-5D39CDB4317B}"/>
    <dgm:cxn modelId="{06597DB5-86F8-45F3-8765-FE6D0F17E957}" srcId="{347F4863-AAFA-4CB7-99DE-0C4D3F236183}" destId="{1EC04C6E-B35B-4747-B4D3-36DA238720B0}" srcOrd="3" destOrd="0" parTransId="{310051FA-7B5E-4081-9A71-557AAAEE9794}" sibTransId="{4B7B6A4E-7306-4992-9D0C-9D008C7DAD4C}"/>
    <dgm:cxn modelId="{120785CD-B816-40D4-8DDD-A618E828AE2A}" type="presOf" srcId="{B75AB32D-5F15-42D3-BE13-DA1916865C92}" destId="{F3251E00-2A82-4D03-AF2B-2F88480B2684}" srcOrd="0" destOrd="0" presId="urn:diagrams.loki3.com/BracketList"/>
    <dgm:cxn modelId="{5168AED4-AEC8-49CB-94E4-13FFC38C683F}" type="presOf" srcId="{36D61974-BAC1-4379-9533-84D02443520B}" destId="{8D84A7D3-FCB0-4FBE-8DD8-6C8AF6CECB3A}" srcOrd="0" destOrd="0" presId="urn:diagrams.loki3.com/BracketList"/>
    <dgm:cxn modelId="{90B5C9DA-06B5-4538-93A0-3B5F4182F7FE}" srcId="{B75AB32D-5F15-42D3-BE13-DA1916865C92}" destId="{7DE99D08-C462-4973-9879-0323945D9337}" srcOrd="0" destOrd="0" parTransId="{1AAA0F28-B4F2-4659-A8FA-230B0BB82AB2}" sibTransId="{F3F93AA4-48CB-41DA-BA01-B1FFCF756514}"/>
    <dgm:cxn modelId="{3A4A9A91-1D1F-4FE7-84DE-560833447C4D}" type="presParOf" srcId="{F3251E00-2A82-4D03-AF2B-2F88480B2684}" destId="{FA79C81D-784B-4822-BAFD-40CC7A0EE0EC}" srcOrd="0" destOrd="0" presId="urn:diagrams.loki3.com/BracketList"/>
    <dgm:cxn modelId="{40B67E3D-95E8-4175-86F4-58C5F79E8C39}" type="presParOf" srcId="{FA79C81D-784B-4822-BAFD-40CC7A0EE0EC}" destId="{2A7CF828-1D53-4433-B46C-868920E6C92D}" srcOrd="0" destOrd="0" presId="urn:diagrams.loki3.com/BracketList"/>
    <dgm:cxn modelId="{55560728-5503-4B75-8DA4-AC103280A405}" type="presParOf" srcId="{FA79C81D-784B-4822-BAFD-40CC7A0EE0EC}" destId="{E2171267-D55D-43FB-A83F-47A5F15CA3BD}" srcOrd="1" destOrd="0" presId="urn:diagrams.loki3.com/BracketList"/>
    <dgm:cxn modelId="{8B183312-5399-4C5D-A12F-D912B8D6C93E}" type="presParOf" srcId="{FA79C81D-784B-4822-BAFD-40CC7A0EE0EC}" destId="{D3CF4665-3F4D-46C1-A21D-5DC82DB7F17C}" srcOrd="2" destOrd="0" presId="urn:diagrams.loki3.com/BracketList"/>
    <dgm:cxn modelId="{897BCE4D-8A20-472B-B84F-C9F2E0BDFBDE}" type="presParOf" srcId="{FA79C81D-784B-4822-BAFD-40CC7A0EE0EC}" destId="{8D84A7D3-FCB0-4FBE-8DD8-6C8AF6CECB3A}" srcOrd="3" destOrd="0" presId="urn:diagrams.loki3.com/BracketList"/>
    <dgm:cxn modelId="{4C0ECABA-7530-4C8C-8089-A335AE3B92F6}" type="presParOf" srcId="{F3251E00-2A82-4D03-AF2B-2F88480B2684}" destId="{1EEFBA89-252F-415D-8A96-586529EA7D2A}" srcOrd="1" destOrd="0" presId="urn:diagrams.loki3.com/BracketList"/>
    <dgm:cxn modelId="{D46604BF-0463-4B3E-942A-629BF8DF19A5}" type="presParOf" srcId="{F3251E00-2A82-4D03-AF2B-2F88480B2684}" destId="{FB39A87F-0792-4BF0-8F8B-6EB8F77DAEF1}" srcOrd="2" destOrd="0" presId="urn:diagrams.loki3.com/BracketList"/>
    <dgm:cxn modelId="{C916218B-EB79-418D-8795-A30A483A1DE3}" type="presParOf" srcId="{FB39A87F-0792-4BF0-8F8B-6EB8F77DAEF1}" destId="{D37BB8E8-8C59-4E64-9B77-7DD4D2399087}" srcOrd="0" destOrd="0" presId="urn:diagrams.loki3.com/BracketList"/>
    <dgm:cxn modelId="{9E43AA5A-6622-4F2C-B28E-755508E8B229}" type="presParOf" srcId="{FB39A87F-0792-4BF0-8F8B-6EB8F77DAEF1}" destId="{440A776D-626F-4DB0-B632-F0875203B3D6}" srcOrd="1" destOrd="0" presId="urn:diagrams.loki3.com/BracketList"/>
    <dgm:cxn modelId="{B7EFAC73-DD8C-490A-8907-A7D29884F568}" type="presParOf" srcId="{FB39A87F-0792-4BF0-8F8B-6EB8F77DAEF1}" destId="{C9CE7AAD-734D-462E-B37E-9E481C18FB5C}" srcOrd="2" destOrd="0" presId="urn:diagrams.loki3.com/BracketList"/>
    <dgm:cxn modelId="{061E82BD-9D65-4338-9C89-47597EC72202}" type="presParOf" srcId="{FB39A87F-0792-4BF0-8F8B-6EB8F77DAEF1}" destId="{1B2D7493-0DBA-46F4-B2DB-B1916B6EAE49}"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7AAF18-9D99-4DE4-97E7-18586F7437E5}" type="doc">
      <dgm:prSet loTypeId="urn:microsoft.com/office/officeart/2005/8/layout/venn3" loCatId="relationship" qsTypeId="urn:microsoft.com/office/officeart/2005/8/quickstyle/simple2" qsCatId="simple" csTypeId="urn:microsoft.com/office/officeart/2005/8/colors/colorful5" csCatId="colorful" phldr="1"/>
      <dgm:spPr/>
      <dgm:t>
        <a:bodyPr/>
        <a:lstStyle/>
        <a:p>
          <a:endParaRPr lang="en-US"/>
        </a:p>
      </dgm:t>
    </dgm:pt>
    <dgm:pt modelId="{C01746A0-3B97-4E44-B4F7-995AC870D0A2}">
      <dgm:prSet phldrT="[Text]"/>
      <dgm:spPr/>
      <dgm:t>
        <a:bodyPr/>
        <a:lstStyle/>
        <a:p>
          <a:r>
            <a:rPr lang="en-US" dirty="0">
              <a:latin typeface="Arial" panose="020B0604020202020204" pitchFamily="34" charset="0"/>
              <a:cs typeface="Arial" panose="020B0604020202020204" pitchFamily="34" charset="0"/>
            </a:rPr>
            <a:t>Healthcare</a:t>
          </a:r>
        </a:p>
      </dgm:t>
    </dgm:pt>
    <dgm:pt modelId="{0DB9063C-702E-4B31-80EC-3191586BD09E}" type="parTrans" cxnId="{8AD718EE-CD8E-49E8-BB18-25575117FACE}">
      <dgm:prSet/>
      <dgm:spPr/>
      <dgm:t>
        <a:bodyPr/>
        <a:lstStyle/>
        <a:p>
          <a:endParaRPr lang="en-US"/>
        </a:p>
      </dgm:t>
    </dgm:pt>
    <dgm:pt modelId="{A7CF99AA-2788-43A4-BD0E-209C6553382B}" type="sibTrans" cxnId="{8AD718EE-CD8E-49E8-BB18-25575117FACE}">
      <dgm:prSet/>
      <dgm:spPr/>
      <dgm:t>
        <a:bodyPr/>
        <a:lstStyle/>
        <a:p>
          <a:endParaRPr lang="en-US"/>
        </a:p>
      </dgm:t>
    </dgm:pt>
    <dgm:pt modelId="{85EDBEAC-38BB-4119-A7AF-72AFBA92D7FE}">
      <dgm:prSet phldrT="[Text]"/>
      <dgm:spPr/>
      <dgm:t>
        <a:bodyPr/>
        <a:lstStyle/>
        <a:p>
          <a:r>
            <a:rPr lang="en-US" dirty="0">
              <a:latin typeface="Arial" panose="020B0604020202020204" pitchFamily="34" charset="0"/>
              <a:cs typeface="Arial" panose="020B0604020202020204" pitchFamily="34" charset="0"/>
            </a:rPr>
            <a:t>Business and Industry</a:t>
          </a:r>
        </a:p>
      </dgm:t>
    </dgm:pt>
    <dgm:pt modelId="{343FD842-B2C8-4BD2-866B-1A41A72B0279}" type="parTrans" cxnId="{6CB66EE2-8AB9-4110-B848-BF7B205ACB03}">
      <dgm:prSet/>
      <dgm:spPr/>
      <dgm:t>
        <a:bodyPr/>
        <a:lstStyle/>
        <a:p>
          <a:endParaRPr lang="en-US"/>
        </a:p>
      </dgm:t>
    </dgm:pt>
    <dgm:pt modelId="{E1E70A61-5A9A-4770-92F9-94141F816CCF}" type="sibTrans" cxnId="{6CB66EE2-8AB9-4110-B848-BF7B205ACB03}">
      <dgm:prSet/>
      <dgm:spPr/>
      <dgm:t>
        <a:bodyPr/>
        <a:lstStyle/>
        <a:p>
          <a:endParaRPr lang="en-US"/>
        </a:p>
      </dgm:t>
    </dgm:pt>
    <dgm:pt modelId="{D4E6C2FA-3545-4EC6-9285-4B44315017C1}">
      <dgm:prSet phldrT="[Text]"/>
      <dgm:spPr/>
      <dgm:t>
        <a:bodyPr/>
        <a:lstStyle/>
        <a:p>
          <a:r>
            <a:rPr lang="en-US" dirty="0">
              <a:latin typeface="Arial" panose="020B0604020202020204" pitchFamily="34" charset="0"/>
              <a:cs typeface="Arial" panose="020B0604020202020204" pitchFamily="34" charset="0"/>
            </a:rPr>
            <a:t>Community Recreation, Fitness, and Parks</a:t>
          </a:r>
        </a:p>
      </dgm:t>
    </dgm:pt>
    <dgm:pt modelId="{E5F540B4-F72B-4EEF-856A-1C565ED23C7C}" type="parTrans" cxnId="{8B1781B5-2CC0-42FE-8F27-678606EA2B4C}">
      <dgm:prSet/>
      <dgm:spPr/>
      <dgm:t>
        <a:bodyPr/>
        <a:lstStyle/>
        <a:p>
          <a:endParaRPr lang="en-US"/>
        </a:p>
      </dgm:t>
    </dgm:pt>
    <dgm:pt modelId="{D174E089-7395-4D2E-95AE-8A2D73EFC060}" type="sibTrans" cxnId="{8B1781B5-2CC0-42FE-8F27-678606EA2B4C}">
      <dgm:prSet/>
      <dgm:spPr/>
      <dgm:t>
        <a:bodyPr/>
        <a:lstStyle/>
        <a:p>
          <a:endParaRPr lang="en-US"/>
        </a:p>
      </dgm:t>
    </dgm:pt>
    <dgm:pt modelId="{1ED56667-9D6C-4A67-8FEE-CA0B91C3520C}">
      <dgm:prSet phldrT="[Text]"/>
      <dgm:spPr/>
      <dgm:t>
        <a:bodyPr/>
        <a:lstStyle/>
        <a:p>
          <a:r>
            <a:rPr lang="en-US" dirty="0">
              <a:latin typeface="Arial" panose="020B0604020202020204" pitchFamily="34" charset="0"/>
              <a:cs typeface="Arial" panose="020B0604020202020204" pitchFamily="34" charset="0"/>
            </a:rPr>
            <a:t>Education</a:t>
          </a:r>
          <a:r>
            <a:rPr lang="en-US" dirty="0"/>
            <a:t> </a:t>
          </a:r>
        </a:p>
      </dgm:t>
    </dgm:pt>
    <dgm:pt modelId="{6A14DAFD-A3A0-4AD1-91ED-481D24F3AFC6}" type="parTrans" cxnId="{037F05F6-3337-434A-A68F-09722BB4793A}">
      <dgm:prSet/>
      <dgm:spPr/>
      <dgm:t>
        <a:bodyPr/>
        <a:lstStyle/>
        <a:p>
          <a:endParaRPr lang="en-US"/>
        </a:p>
      </dgm:t>
    </dgm:pt>
    <dgm:pt modelId="{F395A1A0-C927-48B6-B42D-64D2F628BD2F}" type="sibTrans" cxnId="{037F05F6-3337-434A-A68F-09722BB4793A}">
      <dgm:prSet/>
      <dgm:spPr/>
      <dgm:t>
        <a:bodyPr/>
        <a:lstStyle/>
        <a:p>
          <a:endParaRPr lang="en-US"/>
        </a:p>
      </dgm:t>
    </dgm:pt>
    <dgm:pt modelId="{267C12FA-051F-46BC-872D-50E136F26A6A}">
      <dgm:prSet phldrT="[Text]"/>
      <dgm:spPr/>
      <dgm:t>
        <a:bodyPr/>
        <a:lstStyle/>
        <a:p>
          <a:r>
            <a:rPr lang="en-US" dirty="0">
              <a:latin typeface="Arial" panose="020B0604020202020204" pitchFamily="34" charset="0"/>
              <a:cs typeface="Arial" panose="020B0604020202020204" pitchFamily="34" charset="0"/>
            </a:rPr>
            <a:t>Faith-Based Settings</a:t>
          </a:r>
        </a:p>
      </dgm:t>
    </dgm:pt>
    <dgm:pt modelId="{B30CB346-AE7D-44FB-A789-7B5B38140EC5}" type="parTrans" cxnId="{E41371FA-EB0B-4188-9080-4CD1AFB80C95}">
      <dgm:prSet/>
      <dgm:spPr/>
      <dgm:t>
        <a:bodyPr/>
        <a:lstStyle/>
        <a:p>
          <a:endParaRPr lang="en-US"/>
        </a:p>
      </dgm:t>
    </dgm:pt>
    <dgm:pt modelId="{BD3C3B3B-25B0-4AC7-8117-C6F48AD5ABE5}" type="sibTrans" cxnId="{E41371FA-EB0B-4188-9080-4CD1AFB80C95}">
      <dgm:prSet/>
      <dgm:spPr/>
      <dgm:t>
        <a:bodyPr/>
        <a:lstStyle/>
        <a:p>
          <a:endParaRPr lang="en-US"/>
        </a:p>
      </dgm:t>
    </dgm:pt>
    <dgm:pt modelId="{0D328EF7-0FA9-4EF9-9632-4A4825F91E8D}">
      <dgm:prSet phldrT="[Text]"/>
      <dgm:spPr/>
      <dgm:t>
        <a:bodyPr/>
        <a:lstStyle/>
        <a:p>
          <a:r>
            <a:rPr lang="en-US" dirty="0">
              <a:latin typeface="Arial" panose="020B0604020202020204" pitchFamily="34" charset="0"/>
              <a:cs typeface="Arial" panose="020B0604020202020204" pitchFamily="34" charset="0"/>
            </a:rPr>
            <a:t>Mass Media</a:t>
          </a:r>
        </a:p>
      </dgm:t>
    </dgm:pt>
    <dgm:pt modelId="{BE0DDA8E-173E-47DC-8964-30E39401E23D}" type="parTrans" cxnId="{92DCEE4B-27C4-4202-9605-61C8D39591A8}">
      <dgm:prSet/>
      <dgm:spPr/>
      <dgm:t>
        <a:bodyPr/>
        <a:lstStyle/>
        <a:p>
          <a:endParaRPr lang="en-US"/>
        </a:p>
      </dgm:t>
    </dgm:pt>
    <dgm:pt modelId="{4A25B6C2-0129-4465-A766-097082EDE47F}" type="sibTrans" cxnId="{92DCEE4B-27C4-4202-9605-61C8D39591A8}">
      <dgm:prSet/>
      <dgm:spPr/>
      <dgm:t>
        <a:bodyPr/>
        <a:lstStyle/>
        <a:p>
          <a:endParaRPr lang="en-US"/>
        </a:p>
      </dgm:t>
    </dgm:pt>
    <dgm:pt modelId="{D1A3E11C-DD83-41A9-83FE-1CE0B080F020}">
      <dgm:prSet phldrT="[Text]"/>
      <dgm:spPr/>
      <dgm:t>
        <a:bodyPr/>
        <a:lstStyle/>
        <a:p>
          <a:r>
            <a:rPr lang="en-US" dirty="0">
              <a:latin typeface="Arial" panose="020B0604020202020204" pitchFamily="34" charset="0"/>
              <a:cs typeface="Arial" panose="020B0604020202020204" pitchFamily="34" charset="0"/>
            </a:rPr>
            <a:t>Public Health </a:t>
          </a:r>
        </a:p>
      </dgm:t>
    </dgm:pt>
    <dgm:pt modelId="{165B50C3-DF3D-4C85-BA36-AA7E92999765}" type="parTrans" cxnId="{1BFC75FD-274E-4C0C-9D61-1E90D7878162}">
      <dgm:prSet/>
      <dgm:spPr/>
      <dgm:t>
        <a:bodyPr/>
        <a:lstStyle/>
        <a:p>
          <a:endParaRPr lang="en-US"/>
        </a:p>
      </dgm:t>
    </dgm:pt>
    <dgm:pt modelId="{AF05AF94-5C49-455F-A706-E294A8C3C0FD}" type="sibTrans" cxnId="{1BFC75FD-274E-4C0C-9D61-1E90D7878162}">
      <dgm:prSet/>
      <dgm:spPr/>
      <dgm:t>
        <a:bodyPr/>
        <a:lstStyle/>
        <a:p>
          <a:endParaRPr lang="en-US"/>
        </a:p>
      </dgm:t>
    </dgm:pt>
    <dgm:pt modelId="{A45B7F19-15C1-441F-ACC3-D23B1225F3BC}">
      <dgm:prSet phldrT="[Text]"/>
      <dgm:spPr/>
      <dgm:t>
        <a:bodyPr/>
        <a:lstStyle/>
        <a:p>
          <a:r>
            <a:rPr lang="en-US" dirty="0">
              <a:latin typeface="Arial" panose="020B0604020202020204" pitchFamily="34" charset="0"/>
              <a:cs typeface="Arial" panose="020B0604020202020204" pitchFamily="34" charset="0"/>
            </a:rPr>
            <a:t>Sports</a:t>
          </a:r>
        </a:p>
      </dgm:t>
    </dgm:pt>
    <dgm:pt modelId="{5C3FB822-1222-4C8F-821D-B41F653587AF}" type="parTrans" cxnId="{54EA8C98-E098-4AE5-85AD-305C6FA3D084}">
      <dgm:prSet/>
      <dgm:spPr/>
      <dgm:t>
        <a:bodyPr/>
        <a:lstStyle/>
        <a:p>
          <a:endParaRPr lang="en-US"/>
        </a:p>
      </dgm:t>
    </dgm:pt>
    <dgm:pt modelId="{CF791DAA-1F07-496F-9746-8BE1C6DD6DF1}" type="sibTrans" cxnId="{54EA8C98-E098-4AE5-85AD-305C6FA3D084}">
      <dgm:prSet/>
      <dgm:spPr/>
      <dgm:t>
        <a:bodyPr/>
        <a:lstStyle/>
        <a:p>
          <a:endParaRPr lang="en-US"/>
        </a:p>
      </dgm:t>
    </dgm:pt>
    <dgm:pt modelId="{6BD8F88E-CEAD-45B9-8EC1-89A595D9AABF}" type="pres">
      <dgm:prSet presAssocID="{747AAF18-9D99-4DE4-97E7-18586F7437E5}" presName="Name0" presStyleCnt="0">
        <dgm:presLayoutVars>
          <dgm:dir/>
          <dgm:resizeHandles val="exact"/>
        </dgm:presLayoutVars>
      </dgm:prSet>
      <dgm:spPr/>
    </dgm:pt>
    <dgm:pt modelId="{9E163D6C-700D-47E1-9728-008A0F1BCAAF}" type="pres">
      <dgm:prSet presAssocID="{C01746A0-3B97-4E44-B4F7-995AC870D0A2}" presName="Name5" presStyleLbl="vennNode1" presStyleIdx="0" presStyleCnt="8">
        <dgm:presLayoutVars>
          <dgm:bulletEnabled val="1"/>
        </dgm:presLayoutVars>
      </dgm:prSet>
      <dgm:spPr/>
    </dgm:pt>
    <dgm:pt modelId="{9363A228-19DA-48C0-8197-169E02B856A7}" type="pres">
      <dgm:prSet presAssocID="{A7CF99AA-2788-43A4-BD0E-209C6553382B}" presName="space" presStyleCnt="0"/>
      <dgm:spPr/>
    </dgm:pt>
    <dgm:pt modelId="{36FFE549-52C4-4F63-BC5A-E1EBFA09056D}" type="pres">
      <dgm:prSet presAssocID="{85EDBEAC-38BB-4119-A7AF-72AFBA92D7FE}" presName="Name5" presStyleLbl="vennNode1" presStyleIdx="1" presStyleCnt="8">
        <dgm:presLayoutVars>
          <dgm:bulletEnabled val="1"/>
        </dgm:presLayoutVars>
      </dgm:prSet>
      <dgm:spPr/>
    </dgm:pt>
    <dgm:pt modelId="{D7C6F45C-44BB-455D-9FAA-7675EEDF3428}" type="pres">
      <dgm:prSet presAssocID="{E1E70A61-5A9A-4770-92F9-94141F816CCF}" presName="space" presStyleCnt="0"/>
      <dgm:spPr/>
    </dgm:pt>
    <dgm:pt modelId="{14B57444-34C2-4E95-8CFB-5D57FB2CC28E}" type="pres">
      <dgm:prSet presAssocID="{D4E6C2FA-3545-4EC6-9285-4B44315017C1}" presName="Name5" presStyleLbl="vennNode1" presStyleIdx="2" presStyleCnt="8">
        <dgm:presLayoutVars>
          <dgm:bulletEnabled val="1"/>
        </dgm:presLayoutVars>
      </dgm:prSet>
      <dgm:spPr/>
    </dgm:pt>
    <dgm:pt modelId="{7F3654E7-B7CB-4942-B6D3-C994F22B584D}" type="pres">
      <dgm:prSet presAssocID="{D174E089-7395-4D2E-95AE-8A2D73EFC060}" presName="space" presStyleCnt="0"/>
      <dgm:spPr/>
    </dgm:pt>
    <dgm:pt modelId="{31234D6D-6BC5-46BD-8792-F64BDAE1F6A8}" type="pres">
      <dgm:prSet presAssocID="{1ED56667-9D6C-4A67-8FEE-CA0B91C3520C}" presName="Name5" presStyleLbl="vennNode1" presStyleIdx="3" presStyleCnt="8">
        <dgm:presLayoutVars>
          <dgm:bulletEnabled val="1"/>
        </dgm:presLayoutVars>
      </dgm:prSet>
      <dgm:spPr/>
    </dgm:pt>
    <dgm:pt modelId="{9A9DED9D-F7C8-4F5F-A378-3613565E050C}" type="pres">
      <dgm:prSet presAssocID="{F395A1A0-C927-48B6-B42D-64D2F628BD2F}" presName="space" presStyleCnt="0"/>
      <dgm:spPr/>
    </dgm:pt>
    <dgm:pt modelId="{79A26CC9-3300-41DD-A67D-C85F83B5EFEC}" type="pres">
      <dgm:prSet presAssocID="{267C12FA-051F-46BC-872D-50E136F26A6A}" presName="Name5" presStyleLbl="vennNode1" presStyleIdx="4" presStyleCnt="8">
        <dgm:presLayoutVars>
          <dgm:bulletEnabled val="1"/>
        </dgm:presLayoutVars>
      </dgm:prSet>
      <dgm:spPr/>
    </dgm:pt>
    <dgm:pt modelId="{00203630-C9AE-4AF9-B235-14C5A083D866}" type="pres">
      <dgm:prSet presAssocID="{BD3C3B3B-25B0-4AC7-8117-C6F48AD5ABE5}" presName="space" presStyleCnt="0"/>
      <dgm:spPr/>
    </dgm:pt>
    <dgm:pt modelId="{FD99EA5B-43D4-41D0-92D9-C91F58861392}" type="pres">
      <dgm:prSet presAssocID="{0D328EF7-0FA9-4EF9-9632-4A4825F91E8D}" presName="Name5" presStyleLbl="vennNode1" presStyleIdx="5" presStyleCnt="8">
        <dgm:presLayoutVars>
          <dgm:bulletEnabled val="1"/>
        </dgm:presLayoutVars>
      </dgm:prSet>
      <dgm:spPr/>
    </dgm:pt>
    <dgm:pt modelId="{13F2BBA2-9C6A-4AF6-B7BD-1A4AE4F369C0}" type="pres">
      <dgm:prSet presAssocID="{4A25B6C2-0129-4465-A766-097082EDE47F}" presName="space" presStyleCnt="0"/>
      <dgm:spPr/>
    </dgm:pt>
    <dgm:pt modelId="{86F1C786-A8E2-4DB6-9279-2BAEC71C959A}" type="pres">
      <dgm:prSet presAssocID="{D1A3E11C-DD83-41A9-83FE-1CE0B080F020}" presName="Name5" presStyleLbl="vennNode1" presStyleIdx="6" presStyleCnt="8">
        <dgm:presLayoutVars>
          <dgm:bulletEnabled val="1"/>
        </dgm:presLayoutVars>
      </dgm:prSet>
      <dgm:spPr/>
    </dgm:pt>
    <dgm:pt modelId="{A54FF716-A088-4081-80E7-B458439F6CEB}" type="pres">
      <dgm:prSet presAssocID="{AF05AF94-5C49-455F-A706-E294A8C3C0FD}" presName="space" presStyleCnt="0"/>
      <dgm:spPr/>
    </dgm:pt>
    <dgm:pt modelId="{DEF281B7-6038-4D18-B78C-2510A0845D4D}" type="pres">
      <dgm:prSet presAssocID="{A45B7F19-15C1-441F-ACC3-D23B1225F3BC}" presName="Name5" presStyleLbl="vennNode1" presStyleIdx="7" presStyleCnt="8">
        <dgm:presLayoutVars>
          <dgm:bulletEnabled val="1"/>
        </dgm:presLayoutVars>
      </dgm:prSet>
      <dgm:spPr/>
    </dgm:pt>
  </dgm:ptLst>
  <dgm:cxnLst>
    <dgm:cxn modelId="{692EBB16-C755-4C83-A958-B05056246F5C}" type="presOf" srcId="{85EDBEAC-38BB-4119-A7AF-72AFBA92D7FE}" destId="{36FFE549-52C4-4F63-BC5A-E1EBFA09056D}" srcOrd="0" destOrd="0" presId="urn:microsoft.com/office/officeart/2005/8/layout/venn3"/>
    <dgm:cxn modelId="{F8A4F03B-FFB8-43A2-823E-C6FC8E9C6AEA}" type="presOf" srcId="{747AAF18-9D99-4DE4-97E7-18586F7437E5}" destId="{6BD8F88E-CEAD-45B9-8EC1-89A595D9AABF}" srcOrd="0" destOrd="0" presId="urn:microsoft.com/office/officeart/2005/8/layout/venn3"/>
    <dgm:cxn modelId="{FF580E4B-B716-434F-A761-8257DD46C947}" type="presOf" srcId="{A45B7F19-15C1-441F-ACC3-D23B1225F3BC}" destId="{DEF281B7-6038-4D18-B78C-2510A0845D4D}" srcOrd="0" destOrd="0" presId="urn:microsoft.com/office/officeart/2005/8/layout/venn3"/>
    <dgm:cxn modelId="{92DCEE4B-27C4-4202-9605-61C8D39591A8}" srcId="{747AAF18-9D99-4DE4-97E7-18586F7437E5}" destId="{0D328EF7-0FA9-4EF9-9632-4A4825F91E8D}" srcOrd="5" destOrd="0" parTransId="{BE0DDA8E-173E-47DC-8964-30E39401E23D}" sibTransId="{4A25B6C2-0129-4465-A766-097082EDE47F}"/>
    <dgm:cxn modelId="{DDF7CE54-4D2B-4A05-B059-510203A274BD}" type="presOf" srcId="{D4E6C2FA-3545-4EC6-9285-4B44315017C1}" destId="{14B57444-34C2-4E95-8CFB-5D57FB2CC28E}" srcOrd="0" destOrd="0" presId="urn:microsoft.com/office/officeart/2005/8/layout/venn3"/>
    <dgm:cxn modelId="{4E41F370-FC6C-45FC-BDB6-1E5CDF6A4B30}" type="presOf" srcId="{C01746A0-3B97-4E44-B4F7-995AC870D0A2}" destId="{9E163D6C-700D-47E1-9728-008A0F1BCAAF}" srcOrd="0" destOrd="0" presId="urn:microsoft.com/office/officeart/2005/8/layout/venn3"/>
    <dgm:cxn modelId="{584CF77B-7C6C-423B-A8E8-29BB0EFEC1B1}" type="presOf" srcId="{267C12FA-051F-46BC-872D-50E136F26A6A}" destId="{79A26CC9-3300-41DD-A67D-C85F83B5EFEC}" srcOrd="0" destOrd="0" presId="urn:microsoft.com/office/officeart/2005/8/layout/venn3"/>
    <dgm:cxn modelId="{812FEE8A-6D52-431B-BCC3-4185671FEF3F}" type="presOf" srcId="{1ED56667-9D6C-4A67-8FEE-CA0B91C3520C}" destId="{31234D6D-6BC5-46BD-8792-F64BDAE1F6A8}" srcOrd="0" destOrd="0" presId="urn:microsoft.com/office/officeart/2005/8/layout/venn3"/>
    <dgm:cxn modelId="{ED7DAD92-A87E-4745-80AC-A9D10D9E7190}" type="presOf" srcId="{0D328EF7-0FA9-4EF9-9632-4A4825F91E8D}" destId="{FD99EA5B-43D4-41D0-92D9-C91F58861392}" srcOrd="0" destOrd="0" presId="urn:microsoft.com/office/officeart/2005/8/layout/venn3"/>
    <dgm:cxn modelId="{54EA8C98-E098-4AE5-85AD-305C6FA3D084}" srcId="{747AAF18-9D99-4DE4-97E7-18586F7437E5}" destId="{A45B7F19-15C1-441F-ACC3-D23B1225F3BC}" srcOrd="7" destOrd="0" parTransId="{5C3FB822-1222-4C8F-821D-B41F653587AF}" sibTransId="{CF791DAA-1F07-496F-9746-8BE1C6DD6DF1}"/>
    <dgm:cxn modelId="{8B1781B5-2CC0-42FE-8F27-678606EA2B4C}" srcId="{747AAF18-9D99-4DE4-97E7-18586F7437E5}" destId="{D4E6C2FA-3545-4EC6-9285-4B44315017C1}" srcOrd="2" destOrd="0" parTransId="{E5F540B4-F72B-4EEF-856A-1C565ED23C7C}" sibTransId="{D174E089-7395-4D2E-95AE-8A2D73EFC060}"/>
    <dgm:cxn modelId="{6CB66EE2-8AB9-4110-B848-BF7B205ACB03}" srcId="{747AAF18-9D99-4DE4-97E7-18586F7437E5}" destId="{85EDBEAC-38BB-4119-A7AF-72AFBA92D7FE}" srcOrd="1" destOrd="0" parTransId="{343FD842-B2C8-4BD2-866B-1A41A72B0279}" sibTransId="{E1E70A61-5A9A-4770-92F9-94141F816CCF}"/>
    <dgm:cxn modelId="{8AD718EE-CD8E-49E8-BB18-25575117FACE}" srcId="{747AAF18-9D99-4DE4-97E7-18586F7437E5}" destId="{C01746A0-3B97-4E44-B4F7-995AC870D0A2}" srcOrd="0" destOrd="0" parTransId="{0DB9063C-702E-4B31-80EC-3191586BD09E}" sibTransId="{A7CF99AA-2788-43A4-BD0E-209C6553382B}"/>
    <dgm:cxn modelId="{037F05F6-3337-434A-A68F-09722BB4793A}" srcId="{747AAF18-9D99-4DE4-97E7-18586F7437E5}" destId="{1ED56667-9D6C-4A67-8FEE-CA0B91C3520C}" srcOrd="3" destOrd="0" parTransId="{6A14DAFD-A3A0-4AD1-91ED-481D24F3AFC6}" sibTransId="{F395A1A0-C927-48B6-B42D-64D2F628BD2F}"/>
    <dgm:cxn modelId="{E41371FA-EB0B-4188-9080-4CD1AFB80C95}" srcId="{747AAF18-9D99-4DE4-97E7-18586F7437E5}" destId="{267C12FA-051F-46BC-872D-50E136F26A6A}" srcOrd="4" destOrd="0" parTransId="{B30CB346-AE7D-44FB-A789-7B5B38140EC5}" sibTransId="{BD3C3B3B-25B0-4AC7-8117-C6F48AD5ABE5}"/>
    <dgm:cxn modelId="{DB39D0FB-9251-4AE6-8264-EA3E3CE95E2A}" type="presOf" srcId="{D1A3E11C-DD83-41A9-83FE-1CE0B080F020}" destId="{86F1C786-A8E2-4DB6-9279-2BAEC71C959A}" srcOrd="0" destOrd="0" presId="urn:microsoft.com/office/officeart/2005/8/layout/venn3"/>
    <dgm:cxn modelId="{1BFC75FD-274E-4C0C-9D61-1E90D7878162}" srcId="{747AAF18-9D99-4DE4-97E7-18586F7437E5}" destId="{D1A3E11C-DD83-41A9-83FE-1CE0B080F020}" srcOrd="6" destOrd="0" parTransId="{165B50C3-DF3D-4C85-BA36-AA7E92999765}" sibTransId="{AF05AF94-5C49-455F-A706-E294A8C3C0FD}"/>
    <dgm:cxn modelId="{32351E2B-6892-4024-B2CB-D242FA9387B7}" type="presParOf" srcId="{6BD8F88E-CEAD-45B9-8EC1-89A595D9AABF}" destId="{9E163D6C-700D-47E1-9728-008A0F1BCAAF}" srcOrd="0" destOrd="0" presId="urn:microsoft.com/office/officeart/2005/8/layout/venn3"/>
    <dgm:cxn modelId="{591B531C-FD49-40D3-9A46-5734DC60421B}" type="presParOf" srcId="{6BD8F88E-CEAD-45B9-8EC1-89A595D9AABF}" destId="{9363A228-19DA-48C0-8197-169E02B856A7}" srcOrd="1" destOrd="0" presId="urn:microsoft.com/office/officeart/2005/8/layout/venn3"/>
    <dgm:cxn modelId="{3323A15A-8301-4E40-8F7E-B52F2BC5EA05}" type="presParOf" srcId="{6BD8F88E-CEAD-45B9-8EC1-89A595D9AABF}" destId="{36FFE549-52C4-4F63-BC5A-E1EBFA09056D}" srcOrd="2" destOrd="0" presId="urn:microsoft.com/office/officeart/2005/8/layout/venn3"/>
    <dgm:cxn modelId="{1F28E6B9-1EF5-4519-BFDB-B7DC39C12263}" type="presParOf" srcId="{6BD8F88E-CEAD-45B9-8EC1-89A595D9AABF}" destId="{D7C6F45C-44BB-455D-9FAA-7675EEDF3428}" srcOrd="3" destOrd="0" presId="urn:microsoft.com/office/officeart/2005/8/layout/venn3"/>
    <dgm:cxn modelId="{111F4728-2807-4DCB-BA31-22E6D4D97124}" type="presParOf" srcId="{6BD8F88E-CEAD-45B9-8EC1-89A595D9AABF}" destId="{14B57444-34C2-4E95-8CFB-5D57FB2CC28E}" srcOrd="4" destOrd="0" presId="urn:microsoft.com/office/officeart/2005/8/layout/venn3"/>
    <dgm:cxn modelId="{9382634F-7C2F-4118-B580-31AD964A6FBA}" type="presParOf" srcId="{6BD8F88E-CEAD-45B9-8EC1-89A595D9AABF}" destId="{7F3654E7-B7CB-4942-B6D3-C994F22B584D}" srcOrd="5" destOrd="0" presId="urn:microsoft.com/office/officeart/2005/8/layout/venn3"/>
    <dgm:cxn modelId="{4D073D8C-0BA6-4D75-9B2C-7210AB3C927F}" type="presParOf" srcId="{6BD8F88E-CEAD-45B9-8EC1-89A595D9AABF}" destId="{31234D6D-6BC5-46BD-8792-F64BDAE1F6A8}" srcOrd="6" destOrd="0" presId="urn:microsoft.com/office/officeart/2005/8/layout/venn3"/>
    <dgm:cxn modelId="{3DC46517-C680-4935-9D53-792C69AF3796}" type="presParOf" srcId="{6BD8F88E-CEAD-45B9-8EC1-89A595D9AABF}" destId="{9A9DED9D-F7C8-4F5F-A378-3613565E050C}" srcOrd="7" destOrd="0" presId="urn:microsoft.com/office/officeart/2005/8/layout/venn3"/>
    <dgm:cxn modelId="{C2219075-9058-4584-B819-2A5940045D06}" type="presParOf" srcId="{6BD8F88E-CEAD-45B9-8EC1-89A595D9AABF}" destId="{79A26CC9-3300-41DD-A67D-C85F83B5EFEC}" srcOrd="8" destOrd="0" presId="urn:microsoft.com/office/officeart/2005/8/layout/venn3"/>
    <dgm:cxn modelId="{F3B83876-8875-487A-A7A5-792EF045023F}" type="presParOf" srcId="{6BD8F88E-CEAD-45B9-8EC1-89A595D9AABF}" destId="{00203630-C9AE-4AF9-B235-14C5A083D866}" srcOrd="9" destOrd="0" presId="urn:microsoft.com/office/officeart/2005/8/layout/venn3"/>
    <dgm:cxn modelId="{35B67023-27D4-4EA2-A00C-9A49A4983C68}" type="presParOf" srcId="{6BD8F88E-CEAD-45B9-8EC1-89A595D9AABF}" destId="{FD99EA5B-43D4-41D0-92D9-C91F58861392}" srcOrd="10" destOrd="0" presId="urn:microsoft.com/office/officeart/2005/8/layout/venn3"/>
    <dgm:cxn modelId="{F83D4E4E-CAB9-4088-8A27-B3E5E1350220}" type="presParOf" srcId="{6BD8F88E-CEAD-45B9-8EC1-89A595D9AABF}" destId="{13F2BBA2-9C6A-4AF6-B7BD-1A4AE4F369C0}" srcOrd="11" destOrd="0" presId="urn:microsoft.com/office/officeart/2005/8/layout/venn3"/>
    <dgm:cxn modelId="{E368DF39-B3C8-45AD-A24D-492567B6FA6D}" type="presParOf" srcId="{6BD8F88E-CEAD-45B9-8EC1-89A595D9AABF}" destId="{86F1C786-A8E2-4DB6-9279-2BAEC71C959A}" srcOrd="12" destOrd="0" presId="urn:microsoft.com/office/officeart/2005/8/layout/venn3"/>
    <dgm:cxn modelId="{01D07F9F-4A5C-4485-B3F8-E98324065534}" type="presParOf" srcId="{6BD8F88E-CEAD-45B9-8EC1-89A595D9AABF}" destId="{A54FF716-A088-4081-80E7-B458439F6CEB}" srcOrd="13" destOrd="0" presId="urn:microsoft.com/office/officeart/2005/8/layout/venn3"/>
    <dgm:cxn modelId="{7311D1E6-2A0F-4869-AFAF-9A6288D36FDC}" type="presParOf" srcId="{6BD8F88E-CEAD-45B9-8EC1-89A595D9AABF}" destId="{DEF281B7-6038-4D18-B78C-2510A0845D4D}" srcOrd="1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2035F0-0BA2-4F26-BE14-529862B01AA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B08DB48A-3325-428F-8FC3-3C73C324BB24}">
      <dgm:prSet phldrT="[Text]"/>
      <dgm:spPr/>
      <dgm:t>
        <a:bodyPr/>
        <a:lstStyle/>
        <a:p>
          <a:r>
            <a:rPr lang="en-US" dirty="0">
              <a:latin typeface="Arial" panose="020B0604020202020204" pitchFamily="34" charset="0"/>
              <a:cs typeface="Arial" panose="020B0604020202020204" pitchFamily="34" charset="0"/>
            </a:rPr>
            <a:t>Environmental scan</a:t>
          </a:r>
        </a:p>
      </dgm:t>
    </dgm:pt>
    <dgm:pt modelId="{C3AB679F-1BE4-41B4-89F2-1524AB7BFABC}" type="parTrans" cxnId="{554D8FAE-7E96-43F9-9ACB-07B77D9552EE}">
      <dgm:prSet/>
      <dgm:spPr/>
      <dgm:t>
        <a:bodyPr/>
        <a:lstStyle/>
        <a:p>
          <a:endParaRPr lang="en-US"/>
        </a:p>
      </dgm:t>
    </dgm:pt>
    <dgm:pt modelId="{12D6995C-0632-4100-B647-8F48F12369FD}" type="sibTrans" cxnId="{554D8FAE-7E96-43F9-9ACB-07B77D9552EE}">
      <dgm:prSet/>
      <dgm:spPr/>
      <dgm:t>
        <a:bodyPr/>
        <a:lstStyle/>
        <a:p>
          <a:endParaRPr lang="en-US"/>
        </a:p>
      </dgm:t>
    </dgm:pt>
    <dgm:pt modelId="{16847F8C-0FF4-4732-8D46-D11C0C2C1448}">
      <dgm:prSet phldrT="[Text]"/>
      <dgm:spPr/>
      <dgm:t>
        <a:bodyPr/>
        <a:lstStyle/>
        <a:p>
          <a:r>
            <a:rPr lang="en-US" dirty="0">
              <a:latin typeface="Arial" panose="020B0604020202020204" pitchFamily="34" charset="0"/>
              <a:cs typeface="Arial" panose="020B0604020202020204" pitchFamily="34" charset="0"/>
            </a:rPr>
            <a:t>Fitness and exercise companies</a:t>
          </a:r>
        </a:p>
      </dgm:t>
    </dgm:pt>
    <dgm:pt modelId="{E57DAA74-CBFB-4AAD-87D3-AD863F46471A}" type="parTrans" cxnId="{1F231AA1-0668-4944-92EB-5A6932815835}">
      <dgm:prSet/>
      <dgm:spPr/>
      <dgm:t>
        <a:bodyPr/>
        <a:lstStyle/>
        <a:p>
          <a:endParaRPr lang="en-US"/>
        </a:p>
      </dgm:t>
    </dgm:pt>
    <dgm:pt modelId="{1364A5DC-E7FC-4172-B2AA-94CDFC19B7EC}" type="sibTrans" cxnId="{1F231AA1-0668-4944-92EB-5A6932815835}">
      <dgm:prSet/>
      <dgm:spPr/>
      <dgm:t>
        <a:bodyPr/>
        <a:lstStyle/>
        <a:p>
          <a:endParaRPr lang="en-US"/>
        </a:p>
      </dgm:t>
    </dgm:pt>
    <dgm:pt modelId="{37D583D6-8DA2-4678-978D-A74272D4865D}">
      <dgm:prSet phldrT="[Text]"/>
      <dgm:spPr/>
      <dgm:t>
        <a:bodyPr/>
        <a:lstStyle/>
        <a:p>
          <a:r>
            <a:rPr lang="en-US" dirty="0">
              <a:latin typeface="Arial" panose="020B0604020202020204" pitchFamily="34" charset="0"/>
              <a:cs typeface="Arial" panose="020B0604020202020204" pitchFamily="34" charset="0"/>
            </a:rPr>
            <a:t>Focus groups</a:t>
          </a:r>
        </a:p>
      </dgm:t>
    </dgm:pt>
    <dgm:pt modelId="{CF2ABE34-E777-4006-A6FD-7CF6E6E5741E}" type="parTrans" cxnId="{1A1D8BE2-CFCD-4A76-B0F3-CE2A42D5C64F}">
      <dgm:prSet/>
      <dgm:spPr/>
      <dgm:t>
        <a:bodyPr/>
        <a:lstStyle/>
        <a:p>
          <a:endParaRPr lang="en-US"/>
        </a:p>
      </dgm:t>
    </dgm:pt>
    <dgm:pt modelId="{C1ED289D-F3CE-4B14-B9BD-CB3C62EF8011}" type="sibTrans" cxnId="{1A1D8BE2-CFCD-4A76-B0F3-CE2A42D5C64F}">
      <dgm:prSet/>
      <dgm:spPr/>
      <dgm:t>
        <a:bodyPr/>
        <a:lstStyle/>
        <a:p>
          <a:endParaRPr lang="en-US"/>
        </a:p>
      </dgm:t>
    </dgm:pt>
    <dgm:pt modelId="{C7D927BE-0A34-4BDB-83E3-90A86247CE25}">
      <dgm:prSet/>
      <dgm:spPr/>
      <dgm:t>
        <a:bodyPr/>
        <a:lstStyle/>
        <a:p>
          <a:r>
            <a:rPr lang="en-US" dirty="0">
              <a:latin typeface="Arial" panose="020B0604020202020204" pitchFamily="34" charset="0"/>
              <a:cs typeface="Arial" panose="020B0604020202020204" pitchFamily="34" charset="0"/>
            </a:rPr>
            <a:t>Organizations that promote physical activity</a:t>
          </a:r>
        </a:p>
      </dgm:t>
    </dgm:pt>
    <dgm:pt modelId="{A1012EE4-F9F8-4A3F-B07B-12FC09E77F50}" type="parTrans" cxnId="{0AAF969D-B06B-46C1-B344-EF59FE72692C}">
      <dgm:prSet/>
      <dgm:spPr/>
      <dgm:t>
        <a:bodyPr/>
        <a:lstStyle/>
        <a:p>
          <a:endParaRPr lang="en-US"/>
        </a:p>
      </dgm:t>
    </dgm:pt>
    <dgm:pt modelId="{5ECCCFB5-C542-4E6E-8A72-85E740776275}" type="sibTrans" cxnId="{0AAF969D-B06B-46C1-B344-EF59FE72692C}">
      <dgm:prSet/>
      <dgm:spPr/>
      <dgm:t>
        <a:bodyPr/>
        <a:lstStyle/>
        <a:p>
          <a:endParaRPr lang="en-US"/>
        </a:p>
      </dgm:t>
    </dgm:pt>
    <dgm:pt modelId="{B06A7F60-4825-482A-AB3D-F228771595A8}">
      <dgm:prSet/>
      <dgm:spPr/>
      <dgm:t>
        <a:bodyPr/>
        <a:lstStyle/>
        <a:p>
          <a:r>
            <a:rPr lang="en-US" dirty="0">
              <a:latin typeface="Arial" panose="020B0604020202020204" pitchFamily="34" charset="0"/>
              <a:cs typeface="Arial" panose="020B0604020202020204" pitchFamily="34" charset="0"/>
            </a:rPr>
            <a:t>Government physical activity campaigns</a:t>
          </a:r>
        </a:p>
      </dgm:t>
    </dgm:pt>
    <dgm:pt modelId="{108B1BDA-2859-4F1B-9559-B67E4C5FF83C}" type="parTrans" cxnId="{0B165213-E8FE-4986-8971-62663E39BA0B}">
      <dgm:prSet/>
      <dgm:spPr/>
      <dgm:t>
        <a:bodyPr/>
        <a:lstStyle/>
        <a:p>
          <a:endParaRPr lang="en-US"/>
        </a:p>
      </dgm:t>
    </dgm:pt>
    <dgm:pt modelId="{B31E5EE2-5619-4AAA-BD3B-8BBEF446BB94}" type="sibTrans" cxnId="{0B165213-E8FE-4986-8971-62663E39BA0B}">
      <dgm:prSet/>
      <dgm:spPr/>
      <dgm:t>
        <a:bodyPr/>
        <a:lstStyle/>
        <a:p>
          <a:endParaRPr lang="en-US"/>
        </a:p>
      </dgm:t>
    </dgm:pt>
    <dgm:pt modelId="{13C1C234-741B-4A7C-AA2D-D59FA58579F2}">
      <dgm:prSet/>
      <dgm:spPr/>
      <dgm:t>
        <a:bodyPr/>
        <a:lstStyle/>
        <a:p>
          <a:r>
            <a:rPr lang="en-US" dirty="0">
              <a:latin typeface="Arial" panose="020B0604020202020204" pitchFamily="34" charset="0"/>
              <a:cs typeface="Arial" panose="020B0604020202020204" pitchFamily="34" charset="0"/>
            </a:rPr>
            <a:t>Non-government physical activity campaigns</a:t>
          </a:r>
        </a:p>
      </dgm:t>
    </dgm:pt>
    <dgm:pt modelId="{04B3AA39-7C58-4079-8936-A118F688E318}" type="parTrans" cxnId="{0DA5DE36-6AFA-465C-85F7-F55D3A9924A8}">
      <dgm:prSet/>
      <dgm:spPr/>
      <dgm:t>
        <a:bodyPr/>
        <a:lstStyle/>
        <a:p>
          <a:endParaRPr lang="en-US"/>
        </a:p>
      </dgm:t>
    </dgm:pt>
    <dgm:pt modelId="{B8169765-78F3-4BF3-B753-5CA931C67BA3}" type="sibTrans" cxnId="{0DA5DE36-6AFA-465C-85F7-F55D3A9924A8}">
      <dgm:prSet/>
      <dgm:spPr/>
      <dgm:t>
        <a:bodyPr/>
        <a:lstStyle/>
        <a:p>
          <a:endParaRPr lang="en-US"/>
        </a:p>
      </dgm:t>
    </dgm:pt>
    <dgm:pt modelId="{63FA4BEA-6E92-4B1F-AD7A-C21A8B5AC543}">
      <dgm:prSet/>
      <dgm:spPr/>
      <dgm:t>
        <a:bodyPr/>
        <a:lstStyle/>
        <a:p>
          <a:r>
            <a:rPr lang="en-US" dirty="0">
              <a:latin typeface="Arial" panose="020B0604020202020204" pitchFamily="34" charset="0"/>
              <a:cs typeface="Arial" panose="020B0604020202020204" pitchFamily="34" charset="0"/>
            </a:rPr>
            <a:t>Adult physical activity contemplators (12 in-person groups, 6 with parents, 3 in Spanish, n=95) </a:t>
          </a:r>
        </a:p>
      </dgm:t>
    </dgm:pt>
    <dgm:pt modelId="{0D7F84C5-F272-4D9B-8316-A5FB2B29CFD5}" type="parTrans" cxnId="{FA2F4A69-3B52-474A-8622-040D475A869D}">
      <dgm:prSet/>
      <dgm:spPr/>
      <dgm:t>
        <a:bodyPr/>
        <a:lstStyle/>
        <a:p>
          <a:endParaRPr lang="en-US"/>
        </a:p>
      </dgm:t>
    </dgm:pt>
    <dgm:pt modelId="{B98E25D2-BEE7-41B5-A5C6-91CC60794311}" type="sibTrans" cxnId="{FA2F4A69-3B52-474A-8622-040D475A869D}">
      <dgm:prSet/>
      <dgm:spPr/>
      <dgm:t>
        <a:bodyPr/>
        <a:lstStyle/>
        <a:p>
          <a:endParaRPr lang="en-US"/>
        </a:p>
      </dgm:t>
    </dgm:pt>
    <dgm:pt modelId="{FF04EF81-61F2-4B12-A4A5-6A05F3B40CC6}">
      <dgm:prSet/>
      <dgm:spPr/>
      <dgm:t>
        <a:bodyPr/>
        <a:lstStyle/>
        <a:p>
          <a:r>
            <a:rPr lang="en-US" dirty="0">
              <a:latin typeface="Arial" panose="020B0604020202020204" pitchFamily="34" charset="0"/>
              <a:cs typeface="Arial" panose="020B0604020202020204" pitchFamily="34" charset="0"/>
            </a:rPr>
            <a:t>Health professionals (3 virtual groups, n=19)</a:t>
          </a:r>
        </a:p>
      </dgm:t>
    </dgm:pt>
    <dgm:pt modelId="{CDBF0E0D-3F85-403E-9331-E2169D30FFB0}" type="parTrans" cxnId="{85ADF7D3-1503-4FA0-B5C1-7A13A9E8848A}">
      <dgm:prSet/>
      <dgm:spPr/>
      <dgm:t>
        <a:bodyPr/>
        <a:lstStyle/>
        <a:p>
          <a:endParaRPr lang="en-US"/>
        </a:p>
      </dgm:t>
    </dgm:pt>
    <dgm:pt modelId="{35AB492B-3EB1-43F8-8C08-ECF9DF7AC96F}" type="sibTrans" cxnId="{85ADF7D3-1503-4FA0-B5C1-7A13A9E8848A}">
      <dgm:prSet/>
      <dgm:spPr/>
      <dgm:t>
        <a:bodyPr/>
        <a:lstStyle/>
        <a:p>
          <a:endParaRPr lang="en-US"/>
        </a:p>
      </dgm:t>
    </dgm:pt>
    <dgm:pt modelId="{D0D033B2-DBF1-4AC5-A6F0-DA37B43B8865}">
      <dgm:prSet/>
      <dgm:spPr/>
      <dgm:t>
        <a:bodyPr/>
        <a:lstStyle/>
        <a:p>
          <a:r>
            <a:rPr lang="en-US" dirty="0">
              <a:latin typeface="Arial" panose="020B0604020202020204" pitchFamily="34" charset="0"/>
              <a:cs typeface="Arial" panose="020B0604020202020204" pitchFamily="34" charset="0"/>
            </a:rPr>
            <a:t>Online survey (n=2050)</a:t>
          </a:r>
        </a:p>
      </dgm:t>
    </dgm:pt>
    <dgm:pt modelId="{2AE445F8-007F-4F61-84AB-9996DD991AFF}" type="parTrans" cxnId="{6E206CDA-0731-4217-B60D-D4FF3012DC8C}">
      <dgm:prSet/>
      <dgm:spPr/>
      <dgm:t>
        <a:bodyPr/>
        <a:lstStyle/>
        <a:p>
          <a:endParaRPr lang="en-US"/>
        </a:p>
      </dgm:t>
    </dgm:pt>
    <dgm:pt modelId="{5D17482F-61AD-4735-8088-655DEBB154E7}" type="sibTrans" cxnId="{6E206CDA-0731-4217-B60D-D4FF3012DC8C}">
      <dgm:prSet/>
      <dgm:spPr/>
      <dgm:t>
        <a:bodyPr/>
        <a:lstStyle/>
        <a:p>
          <a:endParaRPr lang="en-US"/>
        </a:p>
      </dgm:t>
    </dgm:pt>
    <dgm:pt modelId="{D5EE00EA-C1C3-43AF-BEB9-7B96737A1213}">
      <dgm:prSet/>
      <dgm:spPr/>
      <dgm:t>
        <a:bodyPr/>
        <a:lstStyle/>
        <a:p>
          <a:r>
            <a:rPr lang="en-US" dirty="0">
              <a:latin typeface="Arial" panose="020B0604020202020204" pitchFamily="34" charset="0"/>
              <a:cs typeface="Arial" panose="020B0604020202020204" pitchFamily="34" charset="0"/>
            </a:rPr>
            <a:t>Level of familiarity with PAG recommendations</a:t>
          </a:r>
        </a:p>
      </dgm:t>
    </dgm:pt>
    <dgm:pt modelId="{F4C72E16-4212-4339-97D6-A90D321B3DB9}" type="parTrans" cxnId="{A6368C67-67E7-4A2D-9921-6ADA3B2410A7}">
      <dgm:prSet/>
      <dgm:spPr/>
      <dgm:t>
        <a:bodyPr/>
        <a:lstStyle/>
        <a:p>
          <a:endParaRPr lang="en-US"/>
        </a:p>
      </dgm:t>
    </dgm:pt>
    <dgm:pt modelId="{F277A950-9997-47C4-8EF4-F44DB5E025E0}" type="sibTrans" cxnId="{A6368C67-67E7-4A2D-9921-6ADA3B2410A7}">
      <dgm:prSet/>
      <dgm:spPr/>
      <dgm:t>
        <a:bodyPr/>
        <a:lstStyle/>
        <a:p>
          <a:endParaRPr lang="en-US"/>
        </a:p>
      </dgm:t>
    </dgm:pt>
    <dgm:pt modelId="{B0792F1D-1486-4623-821E-D260C3E8B1B0}">
      <dgm:prSet/>
      <dgm:spPr/>
      <dgm:t>
        <a:bodyPr/>
        <a:lstStyle/>
        <a:p>
          <a:r>
            <a:rPr lang="en-US" dirty="0">
              <a:latin typeface="Arial" panose="020B0604020202020204" pitchFamily="34" charset="0"/>
              <a:cs typeface="Arial" panose="020B0604020202020204" pitchFamily="34" charset="0"/>
            </a:rPr>
            <a:t>Attitudes around physical activity</a:t>
          </a:r>
        </a:p>
      </dgm:t>
    </dgm:pt>
    <dgm:pt modelId="{E88B17BE-7FB3-45E5-8492-4D795AD0E706}" type="parTrans" cxnId="{3A0865B8-2A9F-4D22-BA49-61E290B5EDE6}">
      <dgm:prSet/>
      <dgm:spPr/>
      <dgm:t>
        <a:bodyPr/>
        <a:lstStyle/>
        <a:p>
          <a:endParaRPr lang="en-US"/>
        </a:p>
      </dgm:t>
    </dgm:pt>
    <dgm:pt modelId="{7F7EEED3-D470-4D8C-8FA5-861C659019FE}" type="sibTrans" cxnId="{3A0865B8-2A9F-4D22-BA49-61E290B5EDE6}">
      <dgm:prSet/>
      <dgm:spPr/>
      <dgm:t>
        <a:bodyPr/>
        <a:lstStyle/>
        <a:p>
          <a:endParaRPr lang="en-US"/>
        </a:p>
      </dgm:t>
    </dgm:pt>
    <dgm:pt modelId="{FCECC68A-87B1-4B36-BFFA-11910555752F}">
      <dgm:prSet/>
      <dgm:spPr/>
      <dgm:t>
        <a:bodyPr/>
        <a:lstStyle/>
        <a:p>
          <a:r>
            <a:rPr lang="en-US" dirty="0">
              <a:latin typeface="Arial" panose="020B0604020202020204" pitchFamily="34" charset="0"/>
              <a:cs typeface="Arial" panose="020B0604020202020204" pitchFamily="34" charset="0"/>
            </a:rPr>
            <a:t>Behavioral intention around physical activity</a:t>
          </a:r>
        </a:p>
      </dgm:t>
    </dgm:pt>
    <dgm:pt modelId="{9DCB0CA0-08E8-41D5-A176-CCF1AFF806F0}" type="parTrans" cxnId="{6A8156CE-6897-4B10-8905-2772FE09479B}">
      <dgm:prSet/>
      <dgm:spPr/>
      <dgm:t>
        <a:bodyPr/>
        <a:lstStyle/>
        <a:p>
          <a:endParaRPr lang="en-US"/>
        </a:p>
      </dgm:t>
    </dgm:pt>
    <dgm:pt modelId="{58DD884B-F973-4B84-AFAE-127C0702E6C0}" type="sibTrans" cxnId="{6A8156CE-6897-4B10-8905-2772FE09479B}">
      <dgm:prSet/>
      <dgm:spPr/>
      <dgm:t>
        <a:bodyPr/>
        <a:lstStyle/>
        <a:p>
          <a:endParaRPr lang="en-US"/>
        </a:p>
      </dgm:t>
    </dgm:pt>
    <dgm:pt modelId="{9EB2A6A6-D33A-48B6-A018-43826518A0AF}">
      <dgm:prSet/>
      <dgm:spPr/>
      <dgm:t>
        <a:bodyPr/>
        <a:lstStyle/>
        <a:p>
          <a:r>
            <a:rPr lang="en-US" dirty="0">
              <a:latin typeface="Arial" panose="020B0604020202020204" pitchFamily="34" charset="0"/>
              <a:cs typeface="Arial" panose="020B0604020202020204" pitchFamily="34" charset="0"/>
            </a:rPr>
            <a:t>Promising channels for message delivery</a:t>
          </a:r>
        </a:p>
      </dgm:t>
    </dgm:pt>
    <dgm:pt modelId="{6BE2864C-52DE-4ACD-8896-A250369FFB55}" type="parTrans" cxnId="{C3200EFF-8B06-4B18-B39A-5B3CCFA2C64F}">
      <dgm:prSet/>
      <dgm:spPr/>
      <dgm:t>
        <a:bodyPr/>
        <a:lstStyle/>
        <a:p>
          <a:endParaRPr lang="en-US"/>
        </a:p>
      </dgm:t>
    </dgm:pt>
    <dgm:pt modelId="{2E5AF0D7-C983-4A61-A97C-3FE2791A9290}" type="sibTrans" cxnId="{C3200EFF-8B06-4B18-B39A-5B3CCFA2C64F}">
      <dgm:prSet/>
      <dgm:spPr/>
      <dgm:t>
        <a:bodyPr/>
        <a:lstStyle/>
        <a:p>
          <a:endParaRPr lang="en-US"/>
        </a:p>
      </dgm:t>
    </dgm:pt>
    <dgm:pt modelId="{FD156673-C397-4412-9F97-CE1E3D31A7C5}">
      <dgm:prSet/>
      <dgm:spPr/>
      <dgm:t>
        <a:bodyPr/>
        <a:lstStyle/>
        <a:p>
          <a:r>
            <a:rPr lang="en-US" dirty="0">
              <a:latin typeface="Arial" panose="020B0604020202020204" pitchFamily="34" charset="0"/>
              <a:cs typeface="Arial" panose="020B0604020202020204" pitchFamily="34" charset="0"/>
            </a:rPr>
            <a:t>Icon and message testing </a:t>
          </a:r>
        </a:p>
      </dgm:t>
    </dgm:pt>
    <dgm:pt modelId="{79D0B874-BCCB-4A1E-BBB2-C735F1D0EC49}" type="parTrans" cxnId="{2CE8B589-7DE5-4AC6-A1F5-557405130989}">
      <dgm:prSet/>
      <dgm:spPr/>
      <dgm:t>
        <a:bodyPr/>
        <a:lstStyle/>
        <a:p>
          <a:endParaRPr lang="en-US"/>
        </a:p>
      </dgm:t>
    </dgm:pt>
    <dgm:pt modelId="{259578DB-0E62-4A54-B0F7-E1CC814C0A6C}" type="sibTrans" cxnId="{2CE8B589-7DE5-4AC6-A1F5-557405130989}">
      <dgm:prSet/>
      <dgm:spPr/>
      <dgm:t>
        <a:bodyPr/>
        <a:lstStyle/>
        <a:p>
          <a:endParaRPr lang="en-US"/>
        </a:p>
      </dgm:t>
    </dgm:pt>
    <dgm:pt modelId="{DAF2DD20-CF79-47D7-894C-6FCD7168315C}">
      <dgm:prSet/>
      <dgm:spPr/>
      <dgm:t>
        <a:bodyPr/>
        <a:lstStyle/>
        <a:p>
          <a:r>
            <a:rPr lang="en-US" dirty="0">
              <a:latin typeface="Arial" panose="020B0604020202020204" pitchFamily="34" charset="0"/>
              <a:cs typeface="Arial" panose="020B0604020202020204" pitchFamily="34" charset="0"/>
            </a:rPr>
            <a:t>Consumers (9 in-person groups, 2 in Spanish, n=72) </a:t>
          </a:r>
        </a:p>
      </dgm:t>
    </dgm:pt>
    <dgm:pt modelId="{91C64129-EA27-4FB3-959D-AD10A05174DD}" type="parTrans" cxnId="{9ADC6326-9A9E-4C1C-916E-8BAEF2B08F0D}">
      <dgm:prSet/>
      <dgm:spPr/>
      <dgm:t>
        <a:bodyPr/>
        <a:lstStyle/>
        <a:p>
          <a:endParaRPr lang="en-US"/>
        </a:p>
      </dgm:t>
    </dgm:pt>
    <dgm:pt modelId="{AAB8AF70-9ABE-46BB-AC63-A22A780FFDB7}" type="sibTrans" cxnId="{9ADC6326-9A9E-4C1C-916E-8BAEF2B08F0D}">
      <dgm:prSet/>
      <dgm:spPr/>
      <dgm:t>
        <a:bodyPr/>
        <a:lstStyle/>
        <a:p>
          <a:endParaRPr lang="en-US"/>
        </a:p>
      </dgm:t>
    </dgm:pt>
    <dgm:pt modelId="{D785CA06-3E4F-4F49-8FD5-66BBF7C09850}">
      <dgm:prSet/>
      <dgm:spPr/>
      <dgm:t>
        <a:bodyPr/>
        <a:lstStyle/>
        <a:p>
          <a:r>
            <a:rPr lang="en-US" dirty="0">
              <a:latin typeface="Arial" panose="020B0604020202020204" pitchFamily="34" charset="0"/>
              <a:cs typeface="Arial" panose="020B0604020202020204" pitchFamily="34" charset="0"/>
            </a:rPr>
            <a:t>Health professionals (2 virtual groups, n=9)</a:t>
          </a:r>
        </a:p>
      </dgm:t>
    </dgm:pt>
    <dgm:pt modelId="{8307236A-3EBC-48E0-AF03-157FBF910694}" type="parTrans" cxnId="{26644718-7E69-4A52-82CC-C77EE210B256}">
      <dgm:prSet/>
      <dgm:spPr/>
      <dgm:t>
        <a:bodyPr/>
        <a:lstStyle/>
        <a:p>
          <a:endParaRPr lang="en-US"/>
        </a:p>
      </dgm:t>
    </dgm:pt>
    <dgm:pt modelId="{4B902F09-D63B-4A6E-8AC3-FED46739FF42}" type="sibTrans" cxnId="{26644718-7E69-4A52-82CC-C77EE210B256}">
      <dgm:prSet/>
      <dgm:spPr/>
      <dgm:t>
        <a:bodyPr/>
        <a:lstStyle/>
        <a:p>
          <a:endParaRPr lang="en-US"/>
        </a:p>
      </dgm:t>
    </dgm:pt>
    <dgm:pt modelId="{9A46E0B8-6785-425B-A499-B59FCF3A75F1}">
      <dgm:prSet/>
      <dgm:spPr/>
      <dgm:t>
        <a:bodyPr/>
        <a:lstStyle/>
        <a:p>
          <a:r>
            <a:rPr lang="en-US" dirty="0">
              <a:latin typeface="Arial" panose="020B0604020202020204" pitchFamily="34" charset="0"/>
              <a:cs typeface="Arial" panose="020B0604020202020204" pitchFamily="34" charset="0"/>
            </a:rPr>
            <a:t>Stakeholders (9 in-depth interviews)  </a:t>
          </a:r>
        </a:p>
      </dgm:t>
    </dgm:pt>
    <dgm:pt modelId="{5EA0120C-2BF2-48CC-89AC-F2F08C3CA01B}" type="parTrans" cxnId="{DC6150B9-AD29-4268-BC5B-AD44DCCF2310}">
      <dgm:prSet/>
      <dgm:spPr/>
      <dgm:t>
        <a:bodyPr/>
        <a:lstStyle/>
        <a:p>
          <a:endParaRPr lang="en-US"/>
        </a:p>
      </dgm:t>
    </dgm:pt>
    <dgm:pt modelId="{D07A8256-FC00-4F19-AC7E-CF7F1E983DF6}" type="sibTrans" cxnId="{DC6150B9-AD29-4268-BC5B-AD44DCCF2310}">
      <dgm:prSet/>
      <dgm:spPr/>
      <dgm:t>
        <a:bodyPr/>
        <a:lstStyle/>
        <a:p>
          <a:endParaRPr lang="en-US"/>
        </a:p>
      </dgm:t>
    </dgm:pt>
    <dgm:pt modelId="{2B7B08BA-613C-4C67-AAC8-679420AF025B}">
      <dgm:prSet/>
      <dgm:spPr/>
      <dgm:t>
        <a:bodyPr/>
        <a:lstStyle/>
        <a:p>
          <a:r>
            <a:rPr lang="en-US" dirty="0">
              <a:latin typeface="Arial" panose="020B0604020202020204" pitchFamily="34" charset="0"/>
              <a:cs typeface="Arial" panose="020B0604020202020204" pitchFamily="34" charset="0"/>
            </a:rPr>
            <a:t>Children ages 8-12 (n=25)</a:t>
          </a:r>
        </a:p>
      </dgm:t>
    </dgm:pt>
    <dgm:pt modelId="{AE03BDDA-F26C-4F1E-AB2C-C566E5C6B9C4}" type="parTrans" cxnId="{A2353962-FAD4-443A-A382-9C1932152A14}">
      <dgm:prSet/>
      <dgm:spPr/>
      <dgm:t>
        <a:bodyPr/>
        <a:lstStyle/>
        <a:p>
          <a:endParaRPr lang="en-US"/>
        </a:p>
      </dgm:t>
    </dgm:pt>
    <dgm:pt modelId="{E32D6E59-04E4-4A7C-9F09-3FC7237C223C}" type="sibTrans" cxnId="{A2353962-FAD4-443A-A382-9C1932152A14}">
      <dgm:prSet/>
      <dgm:spPr/>
      <dgm:t>
        <a:bodyPr/>
        <a:lstStyle/>
        <a:p>
          <a:endParaRPr lang="en-US"/>
        </a:p>
      </dgm:t>
    </dgm:pt>
    <dgm:pt modelId="{0AF0EB71-6A33-4A48-A764-A314B7A60DDB}">
      <dgm:prSet/>
      <dgm:spPr/>
      <dgm:t>
        <a:bodyPr/>
        <a:lstStyle/>
        <a:p>
          <a:r>
            <a:rPr lang="en-US" dirty="0">
              <a:latin typeface="Arial" panose="020B0604020202020204" pitchFamily="34" charset="0"/>
              <a:cs typeface="Arial" panose="020B0604020202020204" pitchFamily="34" charset="0"/>
            </a:rPr>
            <a:t>Teens ages 13-16 (n=31)</a:t>
          </a:r>
        </a:p>
      </dgm:t>
    </dgm:pt>
    <dgm:pt modelId="{4A927D92-416F-4A03-A12F-703F7A6636DF}" type="parTrans" cxnId="{6541DCDF-6ED6-4E1E-B6B2-22F936629285}">
      <dgm:prSet/>
      <dgm:spPr/>
      <dgm:t>
        <a:bodyPr/>
        <a:lstStyle/>
        <a:p>
          <a:endParaRPr lang="en-US"/>
        </a:p>
      </dgm:t>
    </dgm:pt>
    <dgm:pt modelId="{DBE99E5A-9DC5-467D-9B0F-392135561C50}" type="sibTrans" cxnId="{6541DCDF-6ED6-4E1E-B6B2-22F936629285}">
      <dgm:prSet/>
      <dgm:spPr/>
      <dgm:t>
        <a:bodyPr/>
        <a:lstStyle/>
        <a:p>
          <a:endParaRPr lang="en-US"/>
        </a:p>
      </dgm:t>
    </dgm:pt>
    <dgm:pt modelId="{95CB87F8-4594-4EE9-9CE2-95B729E34619}">
      <dgm:prSet/>
      <dgm:spPr/>
      <dgm:t>
        <a:bodyPr/>
        <a:lstStyle/>
        <a:p>
          <a:r>
            <a:rPr lang="en-US" dirty="0">
              <a:latin typeface="Arial" panose="020B0604020202020204" pitchFamily="34" charset="0"/>
              <a:cs typeface="Arial" panose="020B0604020202020204" pitchFamily="34" charset="0"/>
            </a:rPr>
            <a:t>Parents of children ages 3-6 (n=28)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dgm:t>
    </dgm:pt>
    <dgm:pt modelId="{D9C43670-3D23-4093-A7D1-84B217172753}" type="parTrans" cxnId="{140B9668-6C67-4A59-97DE-C9713E1C2734}">
      <dgm:prSet/>
      <dgm:spPr/>
      <dgm:t>
        <a:bodyPr/>
        <a:lstStyle/>
        <a:p>
          <a:endParaRPr lang="en-US"/>
        </a:p>
      </dgm:t>
    </dgm:pt>
    <dgm:pt modelId="{54DCDB5C-5D86-4BAC-96D6-567E6AC4E0E2}" type="sibTrans" cxnId="{140B9668-6C67-4A59-97DE-C9713E1C2734}">
      <dgm:prSet/>
      <dgm:spPr/>
      <dgm:t>
        <a:bodyPr/>
        <a:lstStyle/>
        <a:p>
          <a:endParaRPr lang="en-US"/>
        </a:p>
      </dgm:t>
    </dgm:pt>
    <dgm:pt modelId="{A8C850DA-2802-43ED-A870-CEB5189D0812}" type="pres">
      <dgm:prSet presAssocID="{842035F0-0BA2-4F26-BE14-529862B01AAC}" presName="Name0" presStyleCnt="0">
        <dgm:presLayoutVars>
          <dgm:dir/>
          <dgm:animLvl val="lvl"/>
          <dgm:resizeHandles val="exact"/>
        </dgm:presLayoutVars>
      </dgm:prSet>
      <dgm:spPr/>
    </dgm:pt>
    <dgm:pt modelId="{88E024A3-211E-4145-BF13-D22C71653988}" type="pres">
      <dgm:prSet presAssocID="{B08DB48A-3325-428F-8FC3-3C73C324BB24}" presName="composite" presStyleCnt="0"/>
      <dgm:spPr/>
    </dgm:pt>
    <dgm:pt modelId="{EA5283E3-FE9B-4BFB-BA41-6E0062B30D94}" type="pres">
      <dgm:prSet presAssocID="{B08DB48A-3325-428F-8FC3-3C73C324BB24}" presName="parTx" presStyleLbl="alignNode1" presStyleIdx="0" presStyleCnt="4">
        <dgm:presLayoutVars>
          <dgm:chMax val="0"/>
          <dgm:chPref val="0"/>
          <dgm:bulletEnabled val="1"/>
        </dgm:presLayoutVars>
      </dgm:prSet>
      <dgm:spPr/>
    </dgm:pt>
    <dgm:pt modelId="{C4573384-1CD1-4887-B207-63CF04B9BDA5}" type="pres">
      <dgm:prSet presAssocID="{B08DB48A-3325-428F-8FC3-3C73C324BB24}" presName="desTx" presStyleLbl="alignAccFollowNode1" presStyleIdx="0" presStyleCnt="4">
        <dgm:presLayoutVars>
          <dgm:bulletEnabled val="1"/>
        </dgm:presLayoutVars>
      </dgm:prSet>
      <dgm:spPr/>
    </dgm:pt>
    <dgm:pt modelId="{8A9067D9-B127-4E66-8969-8420E704D5CC}" type="pres">
      <dgm:prSet presAssocID="{12D6995C-0632-4100-B647-8F48F12369FD}" presName="space" presStyleCnt="0"/>
      <dgm:spPr/>
    </dgm:pt>
    <dgm:pt modelId="{2286B0ED-0629-495E-8B57-616889FB3857}" type="pres">
      <dgm:prSet presAssocID="{37D583D6-8DA2-4678-978D-A74272D4865D}" presName="composite" presStyleCnt="0"/>
      <dgm:spPr/>
    </dgm:pt>
    <dgm:pt modelId="{EA901D31-86CC-43BB-B9B4-E2937D028ED8}" type="pres">
      <dgm:prSet presAssocID="{37D583D6-8DA2-4678-978D-A74272D4865D}" presName="parTx" presStyleLbl="alignNode1" presStyleIdx="1" presStyleCnt="4">
        <dgm:presLayoutVars>
          <dgm:chMax val="0"/>
          <dgm:chPref val="0"/>
          <dgm:bulletEnabled val="1"/>
        </dgm:presLayoutVars>
      </dgm:prSet>
      <dgm:spPr/>
    </dgm:pt>
    <dgm:pt modelId="{08FEE582-2F67-464C-9B9A-2F0B62656EB3}" type="pres">
      <dgm:prSet presAssocID="{37D583D6-8DA2-4678-978D-A74272D4865D}" presName="desTx" presStyleLbl="alignAccFollowNode1" presStyleIdx="1" presStyleCnt="4">
        <dgm:presLayoutVars>
          <dgm:bulletEnabled val="1"/>
        </dgm:presLayoutVars>
      </dgm:prSet>
      <dgm:spPr/>
    </dgm:pt>
    <dgm:pt modelId="{2818EE10-036E-4896-99AA-72C13C6D33F8}" type="pres">
      <dgm:prSet presAssocID="{C1ED289D-F3CE-4B14-B9BD-CB3C62EF8011}" presName="space" presStyleCnt="0"/>
      <dgm:spPr/>
    </dgm:pt>
    <dgm:pt modelId="{3DEBDB5B-C435-4552-915B-3FEF655FD89A}" type="pres">
      <dgm:prSet presAssocID="{D0D033B2-DBF1-4AC5-A6F0-DA37B43B8865}" presName="composite" presStyleCnt="0"/>
      <dgm:spPr/>
    </dgm:pt>
    <dgm:pt modelId="{A6E2A028-CAF4-4693-AB63-4C6D71A88B52}" type="pres">
      <dgm:prSet presAssocID="{D0D033B2-DBF1-4AC5-A6F0-DA37B43B8865}" presName="parTx" presStyleLbl="alignNode1" presStyleIdx="2" presStyleCnt="4">
        <dgm:presLayoutVars>
          <dgm:chMax val="0"/>
          <dgm:chPref val="0"/>
          <dgm:bulletEnabled val="1"/>
        </dgm:presLayoutVars>
      </dgm:prSet>
      <dgm:spPr/>
    </dgm:pt>
    <dgm:pt modelId="{904EBF11-42ED-4EE7-A082-463DFEEDD0AA}" type="pres">
      <dgm:prSet presAssocID="{D0D033B2-DBF1-4AC5-A6F0-DA37B43B8865}" presName="desTx" presStyleLbl="alignAccFollowNode1" presStyleIdx="2" presStyleCnt="4">
        <dgm:presLayoutVars>
          <dgm:bulletEnabled val="1"/>
        </dgm:presLayoutVars>
      </dgm:prSet>
      <dgm:spPr/>
    </dgm:pt>
    <dgm:pt modelId="{D5074175-44B6-4ADA-8A2D-1B941CD19DE5}" type="pres">
      <dgm:prSet presAssocID="{5D17482F-61AD-4735-8088-655DEBB154E7}" presName="space" presStyleCnt="0"/>
      <dgm:spPr/>
    </dgm:pt>
    <dgm:pt modelId="{B2A0990F-AA3D-4A75-983F-673772D25937}" type="pres">
      <dgm:prSet presAssocID="{FD156673-C397-4412-9F97-CE1E3D31A7C5}" presName="composite" presStyleCnt="0"/>
      <dgm:spPr/>
    </dgm:pt>
    <dgm:pt modelId="{6781DAA6-692E-432B-8868-B4BAB6534F32}" type="pres">
      <dgm:prSet presAssocID="{FD156673-C397-4412-9F97-CE1E3D31A7C5}" presName="parTx" presStyleLbl="alignNode1" presStyleIdx="3" presStyleCnt="4">
        <dgm:presLayoutVars>
          <dgm:chMax val="0"/>
          <dgm:chPref val="0"/>
          <dgm:bulletEnabled val="1"/>
        </dgm:presLayoutVars>
      </dgm:prSet>
      <dgm:spPr/>
    </dgm:pt>
    <dgm:pt modelId="{E2DD3CE4-A046-4195-88D4-C3EECD935239}" type="pres">
      <dgm:prSet presAssocID="{FD156673-C397-4412-9F97-CE1E3D31A7C5}" presName="desTx" presStyleLbl="alignAccFollowNode1" presStyleIdx="3" presStyleCnt="4">
        <dgm:presLayoutVars>
          <dgm:bulletEnabled val="1"/>
        </dgm:presLayoutVars>
      </dgm:prSet>
      <dgm:spPr/>
    </dgm:pt>
  </dgm:ptLst>
  <dgm:cxnLst>
    <dgm:cxn modelId="{0F352005-F584-4F40-8B29-AE1FDE823ED4}" type="presOf" srcId="{FF04EF81-61F2-4B12-A4A5-6A05F3B40CC6}" destId="{08FEE582-2F67-464C-9B9A-2F0B62656EB3}" srcOrd="0" destOrd="1" presId="urn:microsoft.com/office/officeart/2005/8/layout/hList1"/>
    <dgm:cxn modelId="{09922613-D8CD-42F8-A355-C8A027263BF1}" type="presOf" srcId="{842035F0-0BA2-4F26-BE14-529862B01AAC}" destId="{A8C850DA-2802-43ED-A870-CEB5189D0812}" srcOrd="0" destOrd="0" presId="urn:microsoft.com/office/officeart/2005/8/layout/hList1"/>
    <dgm:cxn modelId="{0B165213-E8FE-4986-8971-62663E39BA0B}" srcId="{B08DB48A-3325-428F-8FC3-3C73C324BB24}" destId="{B06A7F60-4825-482A-AB3D-F228771595A8}" srcOrd="2" destOrd="0" parTransId="{108B1BDA-2859-4F1B-9559-B67E4C5FF83C}" sibTransId="{B31E5EE2-5619-4AAA-BD3B-8BBEF446BB94}"/>
    <dgm:cxn modelId="{26644718-7E69-4A52-82CC-C77EE210B256}" srcId="{FD156673-C397-4412-9F97-CE1E3D31A7C5}" destId="{D785CA06-3E4F-4F49-8FD5-66BBF7C09850}" srcOrd="1" destOrd="0" parTransId="{8307236A-3EBC-48E0-AF03-157FBF910694}" sibTransId="{4B902F09-D63B-4A6E-8AC3-FED46739FF42}"/>
    <dgm:cxn modelId="{9A5C1C1B-A4D6-4EAF-A17D-8BF07C431D1A}" type="presOf" srcId="{B06A7F60-4825-482A-AB3D-F228771595A8}" destId="{C4573384-1CD1-4887-B207-63CF04B9BDA5}" srcOrd="0" destOrd="2" presId="urn:microsoft.com/office/officeart/2005/8/layout/hList1"/>
    <dgm:cxn modelId="{9ADC6326-9A9E-4C1C-916E-8BAEF2B08F0D}" srcId="{FD156673-C397-4412-9F97-CE1E3D31A7C5}" destId="{DAF2DD20-CF79-47D7-894C-6FCD7168315C}" srcOrd="0" destOrd="0" parTransId="{91C64129-EA27-4FB3-959D-AD10A05174DD}" sibTransId="{AAB8AF70-9ABE-46BB-AC63-A22A780FFDB7}"/>
    <dgm:cxn modelId="{C8719A2B-1D74-41DE-818D-913E2AE49922}" type="presOf" srcId="{B0792F1D-1486-4623-821E-D260C3E8B1B0}" destId="{904EBF11-42ED-4EE7-A082-463DFEEDD0AA}" srcOrd="0" destOrd="1" presId="urn:microsoft.com/office/officeart/2005/8/layout/hList1"/>
    <dgm:cxn modelId="{7C29402F-6D3D-4594-A4D2-BE5E7329E61E}" type="presOf" srcId="{D785CA06-3E4F-4F49-8FD5-66BBF7C09850}" destId="{E2DD3CE4-A046-4195-88D4-C3EECD935239}" srcOrd="0" destOrd="1" presId="urn:microsoft.com/office/officeart/2005/8/layout/hList1"/>
    <dgm:cxn modelId="{15B8562F-0FC2-48C1-BD60-87621C64736D}" type="presOf" srcId="{9A46E0B8-6785-425B-A499-B59FCF3A75F1}" destId="{E2DD3CE4-A046-4195-88D4-C3EECD935239}" srcOrd="0" destOrd="2" presId="urn:microsoft.com/office/officeart/2005/8/layout/hList1"/>
    <dgm:cxn modelId="{0DA5DE36-6AFA-465C-85F7-F55D3A9924A8}" srcId="{B08DB48A-3325-428F-8FC3-3C73C324BB24}" destId="{13C1C234-741B-4A7C-AA2D-D59FA58579F2}" srcOrd="3" destOrd="0" parTransId="{04B3AA39-7C58-4079-8936-A118F688E318}" sibTransId="{B8169765-78F3-4BF3-B753-5CA931C67BA3}"/>
    <dgm:cxn modelId="{32D2D437-D251-4D00-B92D-9AC42FD949D8}" type="presOf" srcId="{FD156673-C397-4412-9F97-CE1E3D31A7C5}" destId="{6781DAA6-692E-432B-8868-B4BAB6534F32}" srcOrd="0" destOrd="0" presId="urn:microsoft.com/office/officeart/2005/8/layout/hList1"/>
    <dgm:cxn modelId="{4C80703D-1F2C-40A8-B0E8-E5EB83AD9E07}" type="presOf" srcId="{C7D927BE-0A34-4BDB-83E3-90A86247CE25}" destId="{C4573384-1CD1-4887-B207-63CF04B9BDA5}" srcOrd="0" destOrd="1" presId="urn:microsoft.com/office/officeart/2005/8/layout/hList1"/>
    <dgm:cxn modelId="{F5EDF845-BE94-4993-AFB6-FCECB2CD043E}" type="presOf" srcId="{DAF2DD20-CF79-47D7-894C-6FCD7168315C}" destId="{E2DD3CE4-A046-4195-88D4-C3EECD935239}" srcOrd="0" destOrd="0" presId="urn:microsoft.com/office/officeart/2005/8/layout/hList1"/>
    <dgm:cxn modelId="{69B0F856-9DBC-4F9C-85CE-008F5CD987E9}" type="presOf" srcId="{D5EE00EA-C1C3-43AF-BEB9-7B96737A1213}" destId="{904EBF11-42ED-4EE7-A082-463DFEEDD0AA}" srcOrd="0" destOrd="0" presId="urn:microsoft.com/office/officeart/2005/8/layout/hList1"/>
    <dgm:cxn modelId="{C3B9095D-0AC6-48B8-8035-0638C6725C75}" type="presOf" srcId="{2B7B08BA-613C-4C67-AAC8-679420AF025B}" destId="{08FEE582-2F67-464C-9B9A-2F0B62656EB3}" srcOrd="0" destOrd="2" presId="urn:microsoft.com/office/officeart/2005/8/layout/hList1"/>
    <dgm:cxn modelId="{A2353962-FAD4-443A-A382-9C1932152A14}" srcId="{37D583D6-8DA2-4678-978D-A74272D4865D}" destId="{2B7B08BA-613C-4C67-AAC8-679420AF025B}" srcOrd="2" destOrd="0" parTransId="{AE03BDDA-F26C-4F1E-AB2C-C566E5C6B9C4}" sibTransId="{E32D6E59-04E4-4A7C-9F09-3FC7237C223C}"/>
    <dgm:cxn modelId="{A6368C67-67E7-4A2D-9921-6ADA3B2410A7}" srcId="{D0D033B2-DBF1-4AC5-A6F0-DA37B43B8865}" destId="{D5EE00EA-C1C3-43AF-BEB9-7B96737A1213}" srcOrd="0" destOrd="0" parTransId="{F4C72E16-4212-4339-97D6-A90D321B3DB9}" sibTransId="{F277A950-9997-47C4-8EF4-F44DB5E025E0}"/>
    <dgm:cxn modelId="{140B9668-6C67-4A59-97DE-C9713E1C2734}" srcId="{37D583D6-8DA2-4678-978D-A74272D4865D}" destId="{95CB87F8-4594-4EE9-9CE2-95B729E34619}" srcOrd="4" destOrd="0" parTransId="{D9C43670-3D23-4093-A7D1-84B217172753}" sibTransId="{54DCDB5C-5D86-4BAC-96D6-567E6AC4E0E2}"/>
    <dgm:cxn modelId="{FA2F4A69-3B52-474A-8622-040D475A869D}" srcId="{37D583D6-8DA2-4678-978D-A74272D4865D}" destId="{63FA4BEA-6E92-4B1F-AD7A-C21A8B5AC543}" srcOrd="0" destOrd="0" parTransId="{0D7F84C5-F272-4D9B-8316-A5FB2B29CFD5}" sibTransId="{B98E25D2-BEE7-41B5-A5C6-91CC60794311}"/>
    <dgm:cxn modelId="{C398EB7A-C06D-4BF3-AA71-D6DAC3A1CC2E}" type="presOf" srcId="{13C1C234-741B-4A7C-AA2D-D59FA58579F2}" destId="{C4573384-1CD1-4887-B207-63CF04B9BDA5}" srcOrd="0" destOrd="3" presId="urn:microsoft.com/office/officeart/2005/8/layout/hList1"/>
    <dgm:cxn modelId="{D18C9787-5931-4B40-9535-CF6200A45CE9}" type="presOf" srcId="{16847F8C-0FF4-4732-8D46-D11C0C2C1448}" destId="{C4573384-1CD1-4887-B207-63CF04B9BDA5}" srcOrd="0" destOrd="0" presId="urn:microsoft.com/office/officeart/2005/8/layout/hList1"/>
    <dgm:cxn modelId="{2CE8B589-7DE5-4AC6-A1F5-557405130989}" srcId="{842035F0-0BA2-4F26-BE14-529862B01AAC}" destId="{FD156673-C397-4412-9F97-CE1E3D31A7C5}" srcOrd="3" destOrd="0" parTransId="{79D0B874-BCCB-4A1E-BBB2-C735F1D0EC49}" sibTransId="{259578DB-0E62-4A54-B0F7-E1CC814C0A6C}"/>
    <dgm:cxn modelId="{AB5D7A94-BD5C-46E0-B27C-A070CA3E7F8D}" type="presOf" srcId="{95CB87F8-4594-4EE9-9CE2-95B729E34619}" destId="{08FEE582-2F67-464C-9B9A-2F0B62656EB3}" srcOrd="0" destOrd="4" presId="urn:microsoft.com/office/officeart/2005/8/layout/hList1"/>
    <dgm:cxn modelId="{A9148299-1152-4509-92D3-DDBF8476FEB2}" type="presOf" srcId="{0AF0EB71-6A33-4A48-A764-A314B7A60DDB}" destId="{08FEE582-2F67-464C-9B9A-2F0B62656EB3}" srcOrd="0" destOrd="3" presId="urn:microsoft.com/office/officeart/2005/8/layout/hList1"/>
    <dgm:cxn modelId="{0AAF969D-B06B-46C1-B344-EF59FE72692C}" srcId="{B08DB48A-3325-428F-8FC3-3C73C324BB24}" destId="{C7D927BE-0A34-4BDB-83E3-90A86247CE25}" srcOrd="1" destOrd="0" parTransId="{A1012EE4-F9F8-4A3F-B07B-12FC09E77F50}" sibTransId="{5ECCCFB5-C542-4E6E-8A72-85E740776275}"/>
    <dgm:cxn modelId="{1F231AA1-0668-4944-92EB-5A6932815835}" srcId="{B08DB48A-3325-428F-8FC3-3C73C324BB24}" destId="{16847F8C-0FF4-4732-8D46-D11C0C2C1448}" srcOrd="0" destOrd="0" parTransId="{E57DAA74-CBFB-4AAD-87D3-AD863F46471A}" sibTransId="{1364A5DC-E7FC-4172-B2AA-94CDFC19B7EC}"/>
    <dgm:cxn modelId="{7B39AAA1-E7F7-4D5B-8AE0-98F8E79AEA50}" type="presOf" srcId="{B08DB48A-3325-428F-8FC3-3C73C324BB24}" destId="{EA5283E3-FE9B-4BFB-BA41-6E0062B30D94}" srcOrd="0" destOrd="0" presId="urn:microsoft.com/office/officeart/2005/8/layout/hList1"/>
    <dgm:cxn modelId="{554D8FAE-7E96-43F9-9ACB-07B77D9552EE}" srcId="{842035F0-0BA2-4F26-BE14-529862B01AAC}" destId="{B08DB48A-3325-428F-8FC3-3C73C324BB24}" srcOrd="0" destOrd="0" parTransId="{C3AB679F-1BE4-41B4-89F2-1524AB7BFABC}" sibTransId="{12D6995C-0632-4100-B647-8F48F12369FD}"/>
    <dgm:cxn modelId="{3A0865B8-2A9F-4D22-BA49-61E290B5EDE6}" srcId="{D0D033B2-DBF1-4AC5-A6F0-DA37B43B8865}" destId="{B0792F1D-1486-4623-821E-D260C3E8B1B0}" srcOrd="1" destOrd="0" parTransId="{E88B17BE-7FB3-45E5-8492-4D795AD0E706}" sibTransId="{7F7EEED3-D470-4D8C-8FA5-861C659019FE}"/>
    <dgm:cxn modelId="{DC6150B9-AD29-4268-BC5B-AD44DCCF2310}" srcId="{FD156673-C397-4412-9F97-CE1E3D31A7C5}" destId="{9A46E0B8-6785-425B-A499-B59FCF3A75F1}" srcOrd="2" destOrd="0" parTransId="{5EA0120C-2BF2-48CC-89AC-F2F08C3CA01B}" sibTransId="{D07A8256-FC00-4F19-AC7E-CF7F1E983DF6}"/>
    <dgm:cxn modelId="{6A8156CE-6897-4B10-8905-2772FE09479B}" srcId="{D0D033B2-DBF1-4AC5-A6F0-DA37B43B8865}" destId="{FCECC68A-87B1-4B36-BFFA-11910555752F}" srcOrd="2" destOrd="0" parTransId="{9DCB0CA0-08E8-41D5-A176-CCF1AFF806F0}" sibTransId="{58DD884B-F973-4B84-AFAE-127C0702E6C0}"/>
    <dgm:cxn modelId="{85ADF7D3-1503-4FA0-B5C1-7A13A9E8848A}" srcId="{37D583D6-8DA2-4678-978D-A74272D4865D}" destId="{FF04EF81-61F2-4B12-A4A5-6A05F3B40CC6}" srcOrd="1" destOrd="0" parTransId="{CDBF0E0D-3F85-403E-9331-E2169D30FFB0}" sibTransId="{35AB492B-3EB1-43F8-8C08-ECF9DF7AC96F}"/>
    <dgm:cxn modelId="{047F8AD8-698B-400A-AA9C-A16CEC6B14B1}" type="presOf" srcId="{FCECC68A-87B1-4B36-BFFA-11910555752F}" destId="{904EBF11-42ED-4EE7-A082-463DFEEDD0AA}" srcOrd="0" destOrd="2" presId="urn:microsoft.com/office/officeart/2005/8/layout/hList1"/>
    <dgm:cxn modelId="{6E206CDA-0731-4217-B60D-D4FF3012DC8C}" srcId="{842035F0-0BA2-4F26-BE14-529862B01AAC}" destId="{D0D033B2-DBF1-4AC5-A6F0-DA37B43B8865}" srcOrd="2" destOrd="0" parTransId="{2AE445F8-007F-4F61-84AB-9996DD991AFF}" sibTransId="{5D17482F-61AD-4735-8088-655DEBB154E7}"/>
    <dgm:cxn modelId="{029222DC-B182-46E5-A211-64372C6170DE}" type="presOf" srcId="{63FA4BEA-6E92-4B1F-AD7A-C21A8B5AC543}" destId="{08FEE582-2F67-464C-9B9A-2F0B62656EB3}" srcOrd="0" destOrd="0" presId="urn:microsoft.com/office/officeart/2005/8/layout/hList1"/>
    <dgm:cxn modelId="{6541DCDF-6ED6-4E1E-B6B2-22F936629285}" srcId="{37D583D6-8DA2-4678-978D-A74272D4865D}" destId="{0AF0EB71-6A33-4A48-A764-A314B7A60DDB}" srcOrd="3" destOrd="0" parTransId="{4A927D92-416F-4A03-A12F-703F7A6636DF}" sibTransId="{DBE99E5A-9DC5-467D-9B0F-392135561C50}"/>
    <dgm:cxn modelId="{408C33E2-76A2-4694-8008-76E437E5E549}" type="presOf" srcId="{9EB2A6A6-D33A-48B6-A018-43826518A0AF}" destId="{904EBF11-42ED-4EE7-A082-463DFEEDD0AA}" srcOrd="0" destOrd="3" presId="urn:microsoft.com/office/officeart/2005/8/layout/hList1"/>
    <dgm:cxn modelId="{1A1D8BE2-CFCD-4A76-B0F3-CE2A42D5C64F}" srcId="{842035F0-0BA2-4F26-BE14-529862B01AAC}" destId="{37D583D6-8DA2-4678-978D-A74272D4865D}" srcOrd="1" destOrd="0" parTransId="{CF2ABE34-E777-4006-A6FD-7CF6E6E5741E}" sibTransId="{C1ED289D-F3CE-4B14-B9BD-CB3C62EF8011}"/>
    <dgm:cxn modelId="{D8A487FA-37E1-4D7D-814B-FC39AB8DF5E4}" type="presOf" srcId="{D0D033B2-DBF1-4AC5-A6F0-DA37B43B8865}" destId="{A6E2A028-CAF4-4693-AB63-4C6D71A88B52}" srcOrd="0" destOrd="0" presId="urn:microsoft.com/office/officeart/2005/8/layout/hList1"/>
    <dgm:cxn modelId="{C3200EFF-8B06-4B18-B39A-5B3CCFA2C64F}" srcId="{D0D033B2-DBF1-4AC5-A6F0-DA37B43B8865}" destId="{9EB2A6A6-D33A-48B6-A018-43826518A0AF}" srcOrd="3" destOrd="0" parTransId="{6BE2864C-52DE-4ACD-8896-A250369FFB55}" sibTransId="{2E5AF0D7-C983-4A61-A97C-3FE2791A9290}"/>
    <dgm:cxn modelId="{68F012FF-C12E-4E46-935E-167F8A18DBC9}" type="presOf" srcId="{37D583D6-8DA2-4678-978D-A74272D4865D}" destId="{EA901D31-86CC-43BB-B9B4-E2937D028ED8}" srcOrd="0" destOrd="0" presId="urn:microsoft.com/office/officeart/2005/8/layout/hList1"/>
    <dgm:cxn modelId="{AF7ABE09-B5A5-46A6-9DDB-5F9A2D71E4CA}" type="presParOf" srcId="{A8C850DA-2802-43ED-A870-CEB5189D0812}" destId="{88E024A3-211E-4145-BF13-D22C71653988}" srcOrd="0" destOrd="0" presId="urn:microsoft.com/office/officeart/2005/8/layout/hList1"/>
    <dgm:cxn modelId="{01F1341F-7F17-4BF3-B8CA-C888A23F3E6F}" type="presParOf" srcId="{88E024A3-211E-4145-BF13-D22C71653988}" destId="{EA5283E3-FE9B-4BFB-BA41-6E0062B30D94}" srcOrd="0" destOrd="0" presId="urn:microsoft.com/office/officeart/2005/8/layout/hList1"/>
    <dgm:cxn modelId="{CB7CD8BD-012C-4550-AFD5-144FEEF07F57}" type="presParOf" srcId="{88E024A3-211E-4145-BF13-D22C71653988}" destId="{C4573384-1CD1-4887-B207-63CF04B9BDA5}" srcOrd="1" destOrd="0" presId="urn:microsoft.com/office/officeart/2005/8/layout/hList1"/>
    <dgm:cxn modelId="{14716980-3F42-477C-BA3C-5A6F002837BE}" type="presParOf" srcId="{A8C850DA-2802-43ED-A870-CEB5189D0812}" destId="{8A9067D9-B127-4E66-8969-8420E704D5CC}" srcOrd="1" destOrd="0" presId="urn:microsoft.com/office/officeart/2005/8/layout/hList1"/>
    <dgm:cxn modelId="{A4B36B69-A506-4C31-B995-703E5AD691D0}" type="presParOf" srcId="{A8C850DA-2802-43ED-A870-CEB5189D0812}" destId="{2286B0ED-0629-495E-8B57-616889FB3857}" srcOrd="2" destOrd="0" presId="urn:microsoft.com/office/officeart/2005/8/layout/hList1"/>
    <dgm:cxn modelId="{ABB68F6A-4979-44E5-A70D-4D81693273B7}" type="presParOf" srcId="{2286B0ED-0629-495E-8B57-616889FB3857}" destId="{EA901D31-86CC-43BB-B9B4-E2937D028ED8}" srcOrd="0" destOrd="0" presId="urn:microsoft.com/office/officeart/2005/8/layout/hList1"/>
    <dgm:cxn modelId="{7CB0B06E-FCA6-4AAC-A7D2-EABC5AC3A77D}" type="presParOf" srcId="{2286B0ED-0629-495E-8B57-616889FB3857}" destId="{08FEE582-2F67-464C-9B9A-2F0B62656EB3}" srcOrd="1" destOrd="0" presId="urn:microsoft.com/office/officeart/2005/8/layout/hList1"/>
    <dgm:cxn modelId="{C33D3CE1-2AC0-4B57-93DA-D4E6DB733A85}" type="presParOf" srcId="{A8C850DA-2802-43ED-A870-CEB5189D0812}" destId="{2818EE10-036E-4896-99AA-72C13C6D33F8}" srcOrd="3" destOrd="0" presId="urn:microsoft.com/office/officeart/2005/8/layout/hList1"/>
    <dgm:cxn modelId="{7B1C1AF7-4BC2-4484-802A-F026FCDFCBF0}" type="presParOf" srcId="{A8C850DA-2802-43ED-A870-CEB5189D0812}" destId="{3DEBDB5B-C435-4552-915B-3FEF655FD89A}" srcOrd="4" destOrd="0" presId="urn:microsoft.com/office/officeart/2005/8/layout/hList1"/>
    <dgm:cxn modelId="{7F6663FD-5E08-4A12-995B-E64E0AA84938}" type="presParOf" srcId="{3DEBDB5B-C435-4552-915B-3FEF655FD89A}" destId="{A6E2A028-CAF4-4693-AB63-4C6D71A88B52}" srcOrd="0" destOrd="0" presId="urn:microsoft.com/office/officeart/2005/8/layout/hList1"/>
    <dgm:cxn modelId="{52F100E7-6EC6-447E-9AE2-4D146626F72F}" type="presParOf" srcId="{3DEBDB5B-C435-4552-915B-3FEF655FD89A}" destId="{904EBF11-42ED-4EE7-A082-463DFEEDD0AA}" srcOrd="1" destOrd="0" presId="urn:microsoft.com/office/officeart/2005/8/layout/hList1"/>
    <dgm:cxn modelId="{E3DC3A1C-DACF-4675-AB0F-32E9E05693FF}" type="presParOf" srcId="{A8C850DA-2802-43ED-A870-CEB5189D0812}" destId="{D5074175-44B6-4ADA-8A2D-1B941CD19DE5}" srcOrd="5" destOrd="0" presId="urn:microsoft.com/office/officeart/2005/8/layout/hList1"/>
    <dgm:cxn modelId="{9E8F2472-B79C-4DD3-B730-93084962D76F}" type="presParOf" srcId="{A8C850DA-2802-43ED-A870-CEB5189D0812}" destId="{B2A0990F-AA3D-4A75-983F-673772D25937}" srcOrd="6" destOrd="0" presId="urn:microsoft.com/office/officeart/2005/8/layout/hList1"/>
    <dgm:cxn modelId="{B7EF40A1-7645-4123-88CF-6C07401FD079}" type="presParOf" srcId="{B2A0990F-AA3D-4A75-983F-673772D25937}" destId="{6781DAA6-692E-432B-8868-B4BAB6534F32}" srcOrd="0" destOrd="0" presId="urn:microsoft.com/office/officeart/2005/8/layout/hList1"/>
    <dgm:cxn modelId="{5746D6CD-D4C2-4C9C-B241-F2AE3E4D3824}" type="presParOf" srcId="{B2A0990F-AA3D-4A75-983F-673772D25937}" destId="{E2DD3CE4-A046-4195-88D4-C3EECD93523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4A53A-D0BC-42F3-B743-96E44C0CD80E}">
      <dsp:nvSpPr>
        <dsp:cNvPr id="0" name=""/>
        <dsp:cNvSpPr/>
      </dsp:nvSpPr>
      <dsp:spPr>
        <a:xfrm>
          <a:off x="2745" y="1431473"/>
          <a:ext cx="2443832" cy="977532"/>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Appointment of PAG Advisory Committee</a:t>
          </a:r>
        </a:p>
      </dsp:txBody>
      <dsp:txXfrm>
        <a:off x="491511" y="1431473"/>
        <a:ext cx="1466300" cy="977532"/>
      </dsp:txXfrm>
    </dsp:sp>
    <dsp:sp modelId="{D755FEA2-313B-43FF-9F6B-F2FC241519F1}">
      <dsp:nvSpPr>
        <dsp:cNvPr id="0" name=""/>
        <dsp:cNvSpPr/>
      </dsp:nvSpPr>
      <dsp:spPr>
        <a:xfrm>
          <a:off x="2202194" y="1431473"/>
          <a:ext cx="2443832" cy="977532"/>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Review of the current science</a:t>
          </a:r>
        </a:p>
      </dsp:txBody>
      <dsp:txXfrm>
        <a:off x="2690960" y="1431473"/>
        <a:ext cx="1466300" cy="977532"/>
      </dsp:txXfrm>
    </dsp:sp>
    <dsp:sp modelId="{96D7C87C-8521-409D-93AF-DD96EBFB8652}">
      <dsp:nvSpPr>
        <dsp:cNvPr id="0" name=""/>
        <dsp:cNvSpPr/>
      </dsp:nvSpPr>
      <dsp:spPr>
        <a:xfrm>
          <a:off x="4401643" y="1431473"/>
          <a:ext cx="2443832" cy="977532"/>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PAGAC Scientific Report </a:t>
          </a:r>
        </a:p>
      </dsp:txBody>
      <dsp:txXfrm>
        <a:off x="4890409" y="1431473"/>
        <a:ext cx="1466300" cy="977532"/>
      </dsp:txXfrm>
    </dsp:sp>
    <dsp:sp modelId="{7252E40B-8CC6-416B-BAB0-2341B0AF3DF3}">
      <dsp:nvSpPr>
        <dsp:cNvPr id="0" name=""/>
        <dsp:cNvSpPr/>
      </dsp:nvSpPr>
      <dsp:spPr>
        <a:xfrm>
          <a:off x="6601092" y="1431473"/>
          <a:ext cx="2443832" cy="977532"/>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Development of Physical Activity Guidelines </a:t>
          </a:r>
        </a:p>
      </dsp:txBody>
      <dsp:txXfrm>
        <a:off x="7089858" y="1431473"/>
        <a:ext cx="1466300" cy="977532"/>
      </dsp:txXfrm>
    </dsp:sp>
    <dsp:sp modelId="{6F9433AF-9372-4F4B-AF53-D56CF71BB422}">
      <dsp:nvSpPr>
        <dsp:cNvPr id="0" name=""/>
        <dsp:cNvSpPr/>
      </dsp:nvSpPr>
      <dsp:spPr>
        <a:xfrm>
          <a:off x="8800541" y="1431473"/>
          <a:ext cx="2443832" cy="977532"/>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Implemented in federal programs and initiatives  </a:t>
          </a:r>
        </a:p>
      </dsp:txBody>
      <dsp:txXfrm>
        <a:off x="9289307" y="1431473"/>
        <a:ext cx="1466300" cy="977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442A0-057A-4B88-BE96-680AF48AE012}">
      <dsp:nvSpPr>
        <dsp:cNvPr id="0" name=""/>
        <dsp:cNvSpPr/>
      </dsp:nvSpPr>
      <dsp:spPr>
        <a:xfrm>
          <a:off x="2374092" y="2457041"/>
          <a:ext cx="1756177" cy="1756177"/>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Physical Activity Guidelines for Americans, 2</a:t>
          </a:r>
          <a:r>
            <a:rPr lang="en-US" sz="1500" kern="1200" baseline="30000" dirty="0">
              <a:latin typeface="Arial" panose="020B0604020202020204" pitchFamily="34" charset="0"/>
              <a:cs typeface="Arial" panose="020B0604020202020204" pitchFamily="34" charset="0"/>
            </a:rPr>
            <a:t>nd</a:t>
          </a:r>
          <a:r>
            <a:rPr lang="en-US" sz="1500" kern="1200" dirty="0">
              <a:latin typeface="Arial" panose="020B0604020202020204" pitchFamily="34" charset="0"/>
              <a:cs typeface="Arial" panose="020B0604020202020204" pitchFamily="34" charset="0"/>
            </a:rPr>
            <a:t> edition</a:t>
          </a:r>
        </a:p>
      </dsp:txBody>
      <dsp:txXfrm>
        <a:off x="2631278" y="2714227"/>
        <a:ext cx="1241805" cy="1241805"/>
      </dsp:txXfrm>
    </dsp:sp>
    <dsp:sp modelId="{80E99E08-4EFD-49E8-9681-90B62600243E}">
      <dsp:nvSpPr>
        <dsp:cNvPr id="0" name=""/>
        <dsp:cNvSpPr/>
      </dsp:nvSpPr>
      <dsp:spPr>
        <a:xfrm rot="11700000">
          <a:off x="809129" y="2635879"/>
          <a:ext cx="1534750" cy="50051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2A4B4D-0965-4F65-895D-819270093660}">
      <dsp:nvSpPr>
        <dsp:cNvPr id="0" name=""/>
        <dsp:cNvSpPr/>
      </dsp:nvSpPr>
      <dsp:spPr>
        <a:xfrm>
          <a:off x="1092" y="2020175"/>
          <a:ext cx="1668368" cy="133469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2018 PAG Advisory Committee Scientific Report</a:t>
          </a:r>
        </a:p>
      </dsp:txBody>
      <dsp:txXfrm>
        <a:off x="40184" y="2059267"/>
        <a:ext cx="1590184" cy="1256511"/>
      </dsp:txXfrm>
    </dsp:sp>
    <dsp:sp modelId="{9CCD8D6E-EDAE-490C-9E90-3EB88CA7EE30}">
      <dsp:nvSpPr>
        <dsp:cNvPr id="0" name=""/>
        <dsp:cNvSpPr/>
      </dsp:nvSpPr>
      <dsp:spPr>
        <a:xfrm rot="14700000">
          <a:off x="1751652" y="1512623"/>
          <a:ext cx="1534750" cy="50051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657DAC-49F0-4EB0-A4D9-4EB76450B6D9}">
      <dsp:nvSpPr>
        <dsp:cNvPr id="0" name=""/>
        <dsp:cNvSpPr/>
      </dsp:nvSpPr>
      <dsp:spPr>
        <a:xfrm>
          <a:off x="1360536" y="400053"/>
          <a:ext cx="1668368" cy="133469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Public comment</a:t>
          </a:r>
        </a:p>
      </dsp:txBody>
      <dsp:txXfrm>
        <a:off x="1399628" y="439145"/>
        <a:ext cx="1590184" cy="1256511"/>
      </dsp:txXfrm>
    </dsp:sp>
    <dsp:sp modelId="{53349318-C8A7-4D29-AE63-DEEF3659E47A}">
      <dsp:nvSpPr>
        <dsp:cNvPr id="0" name=""/>
        <dsp:cNvSpPr/>
      </dsp:nvSpPr>
      <dsp:spPr>
        <a:xfrm rot="17700000">
          <a:off x="3217959" y="1512623"/>
          <a:ext cx="1534750" cy="50051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E504FA-C409-4496-91C0-CB759B668C37}">
      <dsp:nvSpPr>
        <dsp:cNvPr id="0" name=""/>
        <dsp:cNvSpPr/>
      </dsp:nvSpPr>
      <dsp:spPr>
        <a:xfrm>
          <a:off x="3475456" y="400053"/>
          <a:ext cx="1668368" cy="133469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Federal agency comment</a:t>
          </a:r>
        </a:p>
      </dsp:txBody>
      <dsp:txXfrm>
        <a:off x="3514548" y="439145"/>
        <a:ext cx="1590184" cy="1256511"/>
      </dsp:txXfrm>
    </dsp:sp>
    <dsp:sp modelId="{4C1F4B00-E63B-4BF0-8E09-F9CBFF821E52}">
      <dsp:nvSpPr>
        <dsp:cNvPr id="0" name=""/>
        <dsp:cNvSpPr/>
      </dsp:nvSpPr>
      <dsp:spPr>
        <a:xfrm rot="20700000">
          <a:off x="4160482" y="2635879"/>
          <a:ext cx="1534750" cy="50051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3FAA7E-5592-418C-9CDE-ECD6FAE839A0}">
      <dsp:nvSpPr>
        <dsp:cNvPr id="0" name=""/>
        <dsp:cNvSpPr/>
      </dsp:nvSpPr>
      <dsp:spPr>
        <a:xfrm>
          <a:off x="4834900" y="2020175"/>
          <a:ext cx="1668368" cy="1334695"/>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Peer review</a:t>
          </a:r>
        </a:p>
      </dsp:txBody>
      <dsp:txXfrm>
        <a:off x="4873992" y="2059267"/>
        <a:ext cx="1590184" cy="1256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3F252-D867-48F9-B866-38BE294AF767}">
      <dsp:nvSpPr>
        <dsp:cNvPr id="0" name=""/>
        <dsp:cNvSpPr/>
      </dsp:nvSpPr>
      <dsp:spPr>
        <a:xfrm>
          <a:off x="2319859" y="448"/>
          <a:ext cx="3938715" cy="177972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rial" panose="020B0604020202020204" pitchFamily="34" charset="0"/>
              <a:cs typeface="Arial" panose="020B0604020202020204" pitchFamily="34" charset="0"/>
            </a:rPr>
            <a:t>Absolute scale: 3.0-5.9 METs</a:t>
          </a:r>
        </a:p>
        <a:p>
          <a:pPr marL="171450" lvl="1" indent="-171450" algn="l" defTabSz="844550">
            <a:lnSpc>
              <a:spcPct val="90000"/>
            </a:lnSpc>
            <a:spcBef>
              <a:spcPct val="0"/>
            </a:spcBef>
            <a:spcAft>
              <a:spcPct val="15000"/>
            </a:spcAft>
            <a:buChar char="•"/>
          </a:pPr>
          <a:r>
            <a:rPr lang="en-US" sz="1900" kern="1200" dirty="0">
              <a:latin typeface="Arial" panose="020B0604020202020204" pitchFamily="34" charset="0"/>
              <a:cs typeface="Arial" panose="020B0604020202020204" pitchFamily="34" charset="0"/>
            </a:rPr>
            <a:t>Relative scale: 5 or 6 on a scale of 0 to 10 </a:t>
          </a:r>
        </a:p>
      </dsp:txBody>
      <dsp:txXfrm>
        <a:off x="2319859" y="222913"/>
        <a:ext cx="3271319" cy="1334792"/>
      </dsp:txXfrm>
    </dsp:sp>
    <dsp:sp modelId="{7C89515A-6D98-482B-BCF4-C280BB4AF370}">
      <dsp:nvSpPr>
        <dsp:cNvPr id="0" name=""/>
        <dsp:cNvSpPr/>
      </dsp:nvSpPr>
      <dsp:spPr>
        <a:xfrm>
          <a:off x="5064" y="34756"/>
          <a:ext cx="2314794" cy="1711106"/>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Moderate Intensity </a:t>
          </a:r>
        </a:p>
      </dsp:txBody>
      <dsp:txXfrm>
        <a:off x="88593" y="118285"/>
        <a:ext cx="2147736" cy="1544048"/>
      </dsp:txXfrm>
    </dsp:sp>
    <dsp:sp modelId="{60FAC44C-2F43-4090-B3F7-C599D3A2B88C}">
      <dsp:nvSpPr>
        <dsp:cNvPr id="0" name=""/>
        <dsp:cNvSpPr/>
      </dsp:nvSpPr>
      <dsp:spPr>
        <a:xfrm>
          <a:off x="2319065" y="1951281"/>
          <a:ext cx="3942565" cy="179223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rial" panose="020B0604020202020204" pitchFamily="34" charset="0"/>
              <a:cs typeface="Arial" panose="020B0604020202020204" pitchFamily="34" charset="0"/>
            </a:rPr>
            <a:t>Absolute scale: 6.0 or more METs</a:t>
          </a:r>
        </a:p>
        <a:p>
          <a:pPr marL="171450" lvl="1" indent="-171450" algn="l" defTabSz="844550">
            <a:lnSpc>
              <a:spcPct val="90000"/>
            </a:lnSpc>
            <a:spcBef>
              <a:spcPct val="0"/>
            </a:spcBef>
            <a:spcAft>
              <a:spcPct val="15000"/>
            </a:spcAft>
            <a:buChar char="•"/>
          </a:pPr>
          <a:r>
            <a:rPr lang="en-US" sz="1900" kern="1200" dirty="0">
              <a:latin typeface="Arial" panose="020B0604020202020204" pitchFamily="34" charset="0"/>
              <a:cs typeface="Arial" panose="020B0604020202020204" pitchFamily="34" charset="0"/>
            </a:rPr>
            <a:t>Relative scale: begins at a 7 or 8 on a scale of 0 to 10 </a:t>
          </a:r>
        </a:p>
      </dsp:txBody>
      <dsp:txXfrm>
        <a:off x="2319065" y="2175310"/>
        <a:ext cx="3270479" cy="1344172"/>
      </dsp:txXfrm>
    </dsp:sp>
    <dsp:sp modelId="{7527FD0B-947F-492D-8F72-BA5FD1DE25C7}">
      <dsp:nvSpPr>
        <dsp:cNvPr id="0" name=""/>
        <dsp:cNvSpPr/>
      </dsp:nvSpPr>
      <dsp:spPr>
        <a:xfrm>
          <a:off x="2008" y="1991843"/>
          <a:ext cx="2317057" cy="1711106"/>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Vigorous Intensity </a:t>
          </a:r>
        </a:p>
      </dsp:txBody>
      <dsp:txXfrm>
        <a:off x="85537" y="2075372"/>
        <a:ext cx="2149999" cy="1544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283E3-FE9B-4BFB-BA41-6E0062B30D94}">
      <dsp:nvSpPr>
        <dsp:cNvPr id="0" name=""/>
        <dsp:cNvSpPr/>
      </dsp:nvSpPr>
      <dsp:spPr>
        <a:xfrm>
          <a:off x="6679" y="203200"/>
          <a:ext cx="3432978"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Short Term Benefits</a:t>
          </a:r>
        </a:p>
      </dsp:txBody>
      <dsp:txXfrm>
        <a:off x="6679" y="203200"/>
        <a:ext cx="3432978" cy="460800"/>
      </dsp:txXfrm>
    </dsp:sp>
    <dsp:sp modelId="{C4573384-1CD1-4887-B207-63CF04B9BDA5}">
      <dsp:nvSpPr>
        <dsp:cNvPr id="0" name=""/>
        <dsp:cNvSpPr/>
      </dsp:nvSpPr>
      <dsp:spPr>
        <a:xfrm>
          <a:off x="3521" y="657360"/>
          <a:ext cx="3432978" cy="29865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Improve quality of life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Reduce anxiety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Reduce blood pressure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Improve insulin sensitivity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Improve sleep outcomes</a:t>
          </a:r>
        </a:p>
      </dsp:txBody>
      <dsp:txXfrm>
        <a:off x="3521" y="657360"/>
        <a:ext cx="3432978" cy="2986560"/>
      </dsp:txXfrm>
    </dsp:sp>
    <dsp:sp modelId="{6D4824FC-2E1F-1345-909D-44952C80ACF5}">
      <dsp:nvSpPr>
        <dsp:cNvPr id="0" name=""/>
        <dsp:cNvSpPr/>
      </dsp:nvSpPr>
      <dsp:spPr>
        <a:xfrm>
          <a:off x="3917117" y="196560"/>
          <a:ext cx="3432978"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Long Term Benefits</a:t>
          </a:r>
        </a:p>
      </dsp:txBody>
      <dsp:txXfrm>
        <a:off x="3917117" y="196560"/>
        <a:ext cx="3432978" cy="460800"/>
      </dsp:txXfrm>
    </dsp:sp>
    <dsp:sp modelId="{FAC11423-DBD1-4F4C-A1EF-18BF8A7C5CDD}">
      <dsp:nvSpPr>
        <dsp:cNvPr id="0" name=""/>
        <dsp:cNvSpPr/>
      </dsp:nvSpPr>
      <dsp:spPr>
        <a:xfrm>
          <a:off x="3917117" y="657360"/>
          <a:ext cx="3432978" cy="29865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youth, improve cognition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adults, prevent 8 types of cancer (previously 2)</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adults, reduce risk of dementia, including Alzheimer’s disease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older adults, lowers risk of injuries from falls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pregnant women, reduces the risk of postpartum depression.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For all groups, reduces the risk of excessive weight gain</a:t>
          </a:r>
        </a:p>
      </dsp:txBody>
      <dsp:txXfrm>
        <a:off x="3917117" y="657360"/>
        <a:ext cx="3432978" cy="2986560"/>
      </dsp:txXfrm>
    </dsp:sp>
    <dsp:sp modelId="{B51883E5-3BE9-CD4D-BE5F-6EE519DF2011}">
      <dsp:nvSpPr>
        <dsp:cNvPr id="0" name=""/>
        <dsp:cNvSpPr/>
      </dsp:nvSpPr>
      <dsp:spPr>
        <a:xfrm>
          <a:off x="7830713" y="196560"/>
          <a:ext cx="3432978"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Disease Management</a:t>
          </a:r>
        </a:p>
      </dsp:txBody>
      <dsp:txXfrm>
        <a:off x="7830713" y="196560"/>
        <a:ext cx="3432978" cy="460800"/>
      </dsp:txXfrm>
    </dsp:sp>
    <dsp:sp modelId="{201EDDAD-3750-7D4A-93F4-3CDBBE508D79}">
      <dsp:nvSpPr>
        <dsp:cNvPr id="0" name=""/>
        <dsp:cNvSpPr/>
      </dsp:nvSpPr>
      <dsp:spPr>
        <a:xfrm>
          <a:off x="7830713" y="657360"/>
          <a:ext cx="3432978" cy="29865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Decrease pain of osteoarthritis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Reduce disease progression for hypertension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Reduce disease progression for type 2 diabetes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Reduce symptoms of anxiety and depression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Improve cognition for those with dementia, multiple sclerosis, ADHD, and Parkinson’s disease</a:t>
          </a:r>
        </a:p>
      </dsp:txBody>
      <dsp:txXfrm>
        <a:off x="7830713" y="657360"/>
        <a:ext cx="3432978" cy="2986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3FDAC-B2BA-4C57-B26F-9844883C87A9}">
      <dsp:nvSpPr>
        <dsp:cNvPr id="0" name=""/>
        <dsp:cNvSpPr/>
      </dsp:nvSpPr>
      <dsp:spPr>
        <a:xfrm>
          <a:off x="795" y="418059"/>
          <a:ext cx="3437908"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6"/>
              </a:solidFill>
              <a:latin typeface="Arial" panose="020B0604020202020204" pitchFamily="34" charset="0"/>
              <a:cs typeface="Arial" panose="020B0604020202020204" pitchFamily="34" charset="0"/>
            </a:rPr>
            <a:t>For Individuals or </a:t>
          </a:r>
        </a:p>
        <a:p>
          <a:pPr marL="0" lvl="0" indent="0" algn="ctr" defTabSz="889000">
            <a:lnSpc>
              <a:spcPct val="90000"/>
            </a:lnSpc>
            <a:spcBef>
              <a:spcPct val="0"/>
            </a:spcBef>
            <a:spcAft>
              <a:spcPct val="35000"/>
            </a:spcAft>
            <a:buNone/>
          </a:pPr>
          <a:r>
            <a:rPr lang="en-US" sz="2000" b="1" kern="1200" dirty="0">
              <a:solidFill>
                <a:schemeClr val="accent6"/>
              </a:solidFill>
              <a:latin typeface="Arial" panose="020B0604020202020204" pitchFamily="34" charset="0"/>
              <a:cs typeface="Arial" panose="020B0604020202020204" pitchFamily="34" charset="0"/>
            </a:rPr>
            <a:t>Small Groups</a:t>
          </a:r>
        </a:p>
      </dsp:txBody>
      <dsp:txXfrm>
        <a:off x="795" y="418059"/>
        <a:ext cx="3437908" cy="1287000"/>
      </dsp:txXfrm>
    </dsp:sp>
    <dsp:sp modelId="{D42E4D65-77EB-4768-B5B1-FC6BC565A8A6}">
      <dsp:nvSpPr>
        <dsp:cNvPr id="0" name=""/>
        <dsp:cNvSpPr/>
      </dsp:nvSpPr>
      <dsp:spPr>
        <a:xfrm>
          <a:off x="3438704" y="418059"/>
          <a:ext cx="490261" cy="1287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B91BF1-8E8A-4669-90D5-C61EC01757AF}">
      <dsp:nvSpPr>
        <dsp:cNvPr id="0" name=""/>
        <dsp:cNvSpPr/>
      </dsp:nvSpPr>
      <dsp:spPr>
        <a:xfrm>
          <a:off x="4125070" y="421476"/>
          <a:ext cx="7658819" cy="1280166"/>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Guidance from peers or professionals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Support from others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Technology </a:t>
          </a:r>
        </a:p>
      </dsp:txBody>
      <dsp:txXfrm>
        <a:off x="4125070" y="421476"/>
        <a:ext cx="7658819" cy="1280166"/>
      </dsp:txXfrm>
    </dsp:sp>
    <dsp:sp modelId="{A81DEDCA-53AF-4C4A-99EB-68925990F852}">
      <dsp:nvSpPr>
        <dsp:cNvPr id="0" name=""/>
        <dsp:cNvSpPr/>
      </dsp:nvSpPr>
      <dsp:spPr>
        <a:xfrm>
          <a:off x="795" y="1964631"/>
          <a:ext cx="3419866" cy="18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6"/>
              </a:solidFill>
              <a:latin typeface="Arial" panose="020B0604020202020204" pitchFamily="34" charset="0"/>
              <a:cs typeface="Arial" panose="020B0604020202020204" pitchFamily="34" charset="0"/>
            </a:rPr>
            <a:t>For Communities</a:t>
          </a:r>
        </a:p>
      </dsp:txBody>
      <dsp:txXfrm>
        <a:off x="795" y="1964631"/>
        <a:ext cx="3419866" cy="1869097"/>
      </dsp:txXfrm>
    </dsp:sp>
    <dsp:sp modelId="{F5B7E7F5-00F0-4DDB-8226-719B7A8B1BDC}">
      <dsp:nvSpPr>
        <dsp:cNvPr id="0" name=""/>
        <dsp:cNvSpPr/>
      </dsp:nvSpPr>
      <dsp:spPr>
        <a:xfrm>
          <a:off x="3420662" y="2074695"/>
          <a:ext cx="490261" cy="164896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A717C-99F6-45A8-9354-6751AFA7EA36}">
      <dsp:nvSpPr>
        <dsp:cNvPr id="0" name=""/>
        <dsp:cNvSpPr/>
      </dsp:nvSpPr>
      <dsp:spPr>
        <a:xfrm>
          <a:off x="4107028" y="1939059"/>
          <a:ext cx="7665953" cy="192024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Point of decision prompts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School policies and practices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Access to indoor or outdoor recreation facilities or outlets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Community-wide campaigns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Community design </a:t>
          </a:r>
        </a:p>
      </dsp:txBody>
      <dsp:txXfrm>
        <a:off x="4107028" y="1939059"/>
        <a:ext cx="7665953" cy="1920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CF828-1D53-4433-B46C-868920E6C92D}">
      <dsp:nvSpPr>
        <dsp:cNvPr id="0" name=""/>
        <dsp:cNvSpPr/>
      </dsp:nvSpPr>
      <dsp:spPr>
        <a:xfrm>
          <a:off x="0" y="468860"/>
          <a:ext cx="281177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Individuals</a:t>
          </a:r>
          <a:r>
            <a:rPr lang="en-US" sz="2000" b="1" kern="1200" dirty="0"/>
            <a:t> </a:t>
          </a:r>
        </a:p>
      </dsp:txBody>
      <dsp:txXfrm>
        <a:off x="0" y="468860"/>
        <a:ext cx="2811779" cy="1287000"/>
      </dsp:txXfrm>
    </dsp:sp>
    <dsp:sp modelId="{E2171267-D55D-43FB-A83F-47A5F15CA3BD}">
      <dsp:nvSpPr>
        <dsp:cNvPr id="0" name=""/>
        <dsp:cNvSpPr/>
      </dsp:nvSpPr>
      <dsp:spPr>
        <a:xfrm>
          <a:off x="2811779" y="468860"/>
          <a:ext cx="562355" cy="12870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84A7D3-FCB0-4FBE-8DD8-6C8AF6CECB3A}">
      <dsp:nvSpPr>
        <dsp:cNvPr id="0" name=""/>
        <dsp:cNvSpPr/>
      </dsp:nvSpPr>
      <dsp:spPr>
        <a:xfrm>
          <a:off x="3599078" y="468860"/>
          <a:ext cx="7648040" cy="128700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Personalize the benefits of physical activity</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Set personal goals for physical activity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Develop knowledge and skills to attain goals </a:t>
          </a:r>
        </a:p>
      </dsp:txBody>
      <dsp:txXfrm>
        <a:off x="3599078" y="468860"/>
        <a:ext cx="7648040" cy="1287000"/>
      </dsp:txXfrm>
    </dsp:sp>
    <dsp:sp modelId="{D37BB8E8-8C59-4E64-9B77-7DD4D2399087}">
      <dsp:nvSpPr>
        <dsp:cNvPr id="0" name=""/>
        <dsp:cNvSpPr/>
      </dsp:nvSpPr>
      <dsp:spPr>
        <a:xfrm>
          <a:off x="0" y="2535080"/>
          <a:ext cx="281177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Families and Caregivers </a:t>
          </a:r>
        </a:p>
      </dsp:txBody>
      <dsp:txXfrm>
        <a:off x="0" y="2535080"/>
        <a:ext cx="2811779" cy="1287000"/>
      </dsp:txXfrm>
    </dsp:sp>
    <dsp:sp modelId="{440A776D-626F-4DB0-B632-F0875203B3D6}">
      <dsp:nvSpPr>
        <dsp:cNvPr id="0" name=""/>
        <dsp:cNvSpPr/>
      </dsp:nvSpPr>
      <dsp:spPr>
        <a:xfrm>
          <a:off x="2811779" y="2092673"/>
          <a:ext cx="562355" cy="2171812"/>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D7493-0DBA-46F4-B2DB-B1916B6EAE49}">
      <dsp:nvSpPr>
        <dsp:cNvPr id="0" name=""/>
        <dsp:cNvSpPr/>
      </dsp:nvSpPr>
      <dsp:spPr>
        <a:xfrm>
          <a:off x="3599078" y="1989860"/>
          <a:ext cx="7648040" cy="2377439"/>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576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Start early</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Provide time for both structured and unstructured physical activity during school and outside of school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Provide youth with positive feedback and good role models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Help young people learn skills required to do physical activity safely </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Promote activities that set the basis for a lifetime of activity </a:t>
          </a:r>
        </a:p>
      </dsp:txBody>
      <dsp:txXfrm>
        <a:off x="3599078" y="1989860"/>
        <a:ext cx="7648040" cy="23774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63D6C-700D-47E1-9728-008A0F1BCAAF}">
      <dsp:nvSpPr>
        <dsp:cNvPr id="0" name=""/>
        <dsp:cNvSpPr/>
      </dsp:nvSpPr>
      <dsp:spPr>
        <a:xfrm>
          <a:off x="5640" y="1161676"/>
          <a:ext cx="1748463" cy="1748463"/>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Healthcare</a:t>
          </a:r>
        </a:p>
      </dsp:txBody>
      <dsp:txXfrm>
        <a:off x="261696" y="1417732"/>
        <a:ext cx="1236351" cy="1236351"/>
      </dsp:txXfrm>
    </dsp:sp>
    <dsp:sp modelId="{36FFE549-52C4-4F63-BC5A-E1EBFA09056D}">
      <dsp:nvSpPr>
        <dsp:cNvPr id="0" name=""/>
        <dsp:cNvSpPr/>
      </dsp:nvSpPr>
      <dsp:spPr>
        <a:xfrm>
          <a:off x="1404410" y="1161676"/>
          <a:ext cx="1748463" cy="1748463"/>
        </a:xfrm>
        <a:prstGeom prst="ellipse">
          <a:avLst/>
        </a:prstGeom>
        <a:solidFill>
          <a:schemeClr val="accent5">
            <a:alpha val="50000"/>
            <a:hueOff val="1417020"/>
            <a:satOff val="-10933"/>
            <a:lumOff val="-414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Business and Industry</a:t>
          </a:r>
        </a:p>
      </dsp:txBody>
      <dsp:txXfrm>
        <a:off x="1660466" y="1417732"/>
        <a:ext cx="1236351" cy="1236351"/>
      </dsp:txXfrm>
    </dsp:sp>
    <dsp:sp modelId="{14B57444-34C2-4E95-8CFB-5D57FB2CC28E}">
      <dsp:nvSpPr>
        <dsp:cNvPr id="0" name=""/>
        <dsp:cNvSpPr/>
      </dsp:nvSpPr>
      <dsp:spPr>
        <a:xfrm>
          <a:off x="2803181" y="1161676"/>
          <a:ext cx="1748463" cy="1748463"/>
        </a:xfrm>
        <a:prstGeom prst="ellipse">
          <a:avLst/>
        </a:prstGeom>
        <a:solidFill>
          <a:schemeClr val="accent5">
            <a:alpha val="50000"/>
            <a:hueOff val="2834041"/>
            <a:satOff val="-21866"/>
            <a:lumOff val="-8291"/>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Community Recreation, Fitness, and Parks</a:t>
          </a:r>
        </a:p>
      </dsp:txBody>
      <dsp:txXfrm>
        <a:off x="3059237" y="1417732"/>
        <a:ext cx="1236351" cy="1236351"/>
      </dsp:txXfrm>
    </dsp:sp>
    <dsp:sp modelId="{31234D6D-6BC5-46BD-8792-F64BDAE1F6A8}">
      <dsp:nvSpPr>
        <dsp:cNvPr id="0" name=""/>
        <dsp:cNvSpPr/>
      </dsp:nvSpPr>
      <dsp:spPr>
        <a:xfrm>
          <a:off x="4201951" y="1161676"/>
          <a:ext cx="1748463" cy="1748463"/>
        </a:xfrm>
        <a:prstGeom prst="ellipse">
          <a:avLst/>
        </a:prstGeom>
        <a:solidFill>
          <a:schemeClr val="accent5">
            <a:alpha val="50000"/>
            <a:hueOff val="4251061"/>
            <a:satOff val="-32799"/>
            <a:lumOff val="-1243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Education</a:t>
          </a:r>
          <a:r>
            <a:rPr lang="en-US" sz="1600" kern="1200" dirty="0"/>
            <a:t> </a:t>
          </a:r>
        </a:p>
      </dsp:txBody>
      <dsp:txXfrm>
        <a:off x="4458007" y="1417732"/>
        <a:ext cx="1236351" cy="1236351"/>
      </dsp:txXfrm>
    </dsp:sp>
    <dsp:sp modelId="{79A26CC9-3300-41DD-A67D-C85F83B5EFEC}">
      <dsp:nvSpPr>
        <dsp:cNvPr id="0" name=""/>
        <dsp:cNvSpPr/>
      </dsp:nvSpPr>
      <dsp:spPr>
        <a:xfrm>
          <a:off x="5600722" y="1161676"/>
          <a:ext cx="1748463" cy="1748463"/>
        </a:xfrm>
        <a:prstGeom prst="ellipse">
          <a:avLst/>
        </a:prstGeom>
        <a:solidFill>
          <a:schemeClr val="accent5">
            <a:alpha val="50000"/>
            <a:hueOff val="5668082"/>
            <a:satOff val="-43732"/>
            <a:lumOff val="-16582"/>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Faith-Based Settings</a:t>
          </a:r>
        </a:p>
      </dsp:txBody>
      <dsp:txXfrm>
        <a:off x="5856778" y="1417732"/>
        <a:ext cx="1236351" cy="1236351"/>
      </dsp:txXfrm>
    </dsp:sp>
    <dsp:sp modelId="{FD99EA5B-43D4-41D0-92D9-C91F58861392}">
      <dsp:nvSpPr>
        <dsp:cNvPr id="0" name=""/>
        <dsp:cNvSpPr/>
      </dsp:nvSpPr>
      <dsp:spPr>
        <a:xfrm>
          <a:off x="6999492" y="1161676"/>
          <a:ext cx="1748463" cy="1748463"/>
        </a:xfrm>
        <a:prstGeom prst="ellipse">
          <a:avLst/>
        </a:prstGeom>
        <a:solidFill>
          <a:schemeClr val="accent5">
            <a:alpha val="50000"/>
            <a:hueOff val="7085101"/>
            <a:satOff val="-54665"/>
            <a:lumOff val="-2072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Mass Media</a:t>
          </a:r>
        </a:p>
      </dsp:txBody>
      <dsp:txXfrm>
        <a:off x="7255548" y="1417732"/>
        <a:ext cx="1236351" cy="1236351"/>
      </dsp:txXfrm>
    </dsp:sp>
    <dsp:sp modelId="{86F1C786-A8E2-4DB6-9279-2BAEC71C959A}">
      <dsp:nvSpPr>
        <dsp:cNvPr id="0" name=""/>
        <dsp:cNvSpPr/>
      </dsp:nvSpPr>
      <dsp:spPr>
        <a:xfrm>
          <a:off x="8398263" y="1161676"/>
          <a:ext cx="1748463" cy="1748463"/>
        </a:xfrm>
        <a:prstGeom prst="ellipse">
          <a:avLst/>
        </a:prstGeom>
        <a:solidFill>
          <a:schemeClr val="accent5">
            <a:alpha val="50000"/>
            <a:hueOff val="8502122"/>
            <a:satOff val="-65598"/>
            <a:lumOff val="-2487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Public Health </a:t>
          </a:r>
        </a:p>
      </dsp:txBody>
      <dsp:txXfrm>
        <a:off x="8654319" y="1417732"/>
        <a:ext cx="1236351" cy="1236351"/>
      </dsp:txXfrm>
    </dsp:sp>
    <dsp:sp modelId="{DEF281B7-6038-4D18-B78C-2510A0845D4D}">
      <dsp:nvSpPr>
        <dsp:cNvPr id="0" name=""/>
        <dsp:cNvSpPr/>
      </dsp:nvSpPr>
      <dsp:spPr>
        <a:xfrm>
          <a:off x="9797033" y="1161676"/>
          <a:ext cx="1748463" cy="1748463"/>
        </a:xfrm>
        <a:prstGeom prst="ellipse">
          <a:avLst/>
        </a:prstGeom>
        <a:solidFill>
          <a:schemeClr val="accent5">
            <a:alpha val="50000"/>
            <a:hueOff val="9919142"/>
            <a:satOff val="-76531"/>
            <a:lumOff val="-2901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96224" tIns="20320" rIns="96224"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Sports</a:t>
          </a:r>
        </a:p>
      </dsp:txBody>
      <dsp:txXfrm>
        <a:off x="10053089" y="1417732"/>
        <a:ext cx="1236351" cy="12363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283E3-FE9B-4BFB-BA41-6E0062B30D94}">
      <dsp:nvSpPr>
        <dsp:cNvPr id="0" name=""/>
        <dsp:cNvSpPr/>
      </dsp:nvSpPr>
      <dsp:spPr>
        <a:xfrm>
          <a:off x="4236" y="37349"/>
          <a:ext cx="2547226"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Environmental scan</a:t>
          </a:r>
        </a:p>
      </dsp:txBody>
      <dsp:txXfrm>
        <a:off x="4236" y="37349"/>
        <a:ext cx="2547226" cy="460800"/>
      </dsp:txXfrm>
    </dsp:sp>
    <dsp:sp modelId="{C4573384-1CD1-4887-B207-63CF04B9BDA5}">
      <dsp:nvSpPr>
        <dsp:cNvPr id="0" name=""/>
        <dsp:cNvSpPr/>
      </dsp:nvSpPr>
      <dsp:spPr>
        <a:xfrm>
          <a:off x="4236" y="498149"/>
          <a:ext cx="2547226" cy="33049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Fitness and exercise companies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Organizations that promote physical activity</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Government physical activity campaigns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Non-government physical activity campaigns</a:t>
          </a:r>
        </a:p>
      </dsp:txBody>
      <dsp:txXfrm>
        <a:off x="4236" y="498149"/>
        <a:ext cx="2547226" cy="3304980"/>
      </dsp:txXfrm>
    </dsp:sp>
    <dsp:sp modelId="{EA901D31-86CC-43BB-B9B4-E2937D028ED8}">
      <dsp:nvSpPr>
        <dsp:cNvPr id="0" name=""/>
        <dsp:cNvSpPr/>
      </dsp:nvSpPr>
      <dsp:spPr>
        <a:xfrm>
          <a:off x="2908074" y="37349"/>
          <a:ext cx="2547226"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Focus groups</a:t>
          </a:r>
        </a:p>
      </dsp:txBody>
      <dsp:txXfrm>
        <a:off x="2908074" y="37349"/>
        <a:ext cx="2547226" cy="460800"/>
      </dsp:txXfrm>
    </dsp:sp>
    <dsp:sp modelId="{08FEE582-2F67-464C-9B9A-2F0B62656EB3}">
      <dsp:nvSpPr>
        <dsp:cNvPr id="0" name=""/>
        <dsp:cNvSpPr/>
      </dsp:nvSpPr>
      <dsp:spPr>
        <a:xfrm>
          <a:off x="2908074" y="498149"/>
          <a:ext cx="2547226" cy="33049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Adult physical activity contemplators (12 in-person groups, 6 with parents, 3 in Spanish, n=95)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Health professionals (3 virtual groups, n=19)</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Children ages 8-12 (n=25)</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Teens ages 13-16 (n=31)</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Parents of children ages 3-6 (n=28)</a:t>
          </a:r>
          <a:br>
            <a:rPr lang="en-US" sz="1600" kern="1200" dirty="0">
              <a:latin typeface="Arial" panose="020B0604020202020204" pitchFamily="34" charset="0"/>
              <a:cs typeface="Arial" panose="020B0604020202020204" pitchFamily="34" charset="0"/>
            </a:rPr>
          </a:br>
          <a:endParaRPr lang="en-US" sz="1600" kern="1200" dirty="0">
            <a:latin typeface="Arial" panose="020B0604020202020204" pitchFamily="34" charset="0"/>
            <a:cs typeface="Arial" panose="020B0604020202020204" pitchFamily="34" charset="0"/>
          </a:endParaRPr>
        </a:p>
      </dsp:txBody>
      <dsp:txXfrm>
        <a:off x="2908074" y="498149"/>
        <a:ext cx="2547226" cy="3304980"/>
      </dsp:txXfrm>
    </dsp:sp>
    <dsp:sp modelId="{A6E2A028-CAF4-4693-AB63-4C6D71A88B52}">
      <dsp:nvSpPr>
        <dsp:cNvPr id="0" name=""/>
        <dsp:cNvSpPr/>
      </dsp:nvSpPr>
      <dsp:spPr>
        <a:xfrm>
          <a:off x="5811912" y="37349"/>
          <a:ext cx="2547226"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Online survey (n=2050)</a:t>
          </a:r>
        </a:p>
      </dsp:txBody>
      <dsp:txXfrm>
        <a:off x="5811912" y="37349"/>
        <a:ext cx="2547226" cy="460800"/>
      </dsp:txXfrm>
    </dsp:sp>
    <dsp:sp modelId="{904EBF11-42ED-4EE7-A082-463DFEEDD0AA}">
      <dsp:nvSpPr>
        <dsp:cNvPr id="0" name=""/>
        <dsp:cNvSpPr/>
      </dsp:nvSpPr>
      <dsp:spPr>
        <a:xfrm>
          <a:off x="5811912" y="498149"/>
          <a:ext cx="2547226" cy="33049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Level of familiarity with PAG recommendations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Attitudes around physical activity</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Behavioral intention around physical activity</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Promising channels for message delivery</a:t>
          </a:r>
        </a:p>
      </dsp:txBody>
      <dsp:txXfrm>
        <a:off x="5811912" y="498149"/>
        <a:ext cx="2547226" cy="3304980"/>
      </dsp:txXfrm>
    </dsp:sp>
    <dsp:sp modelId="{6781DAA6-692E-432B-8868-B4BAB6534F32}">
      <dsp:nvSpPr>
        <dsp:cNvPr id="0" name=""/>
        <dsp:cNvSpPr/>
      </dsp:nvSpPr>
      <dsp:spPr>
        <a:xfrm>
          <a:off x="8715750" y="37349"/>
          <a:ext cx="2547226" cy="4608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Icon and message testing </a:t>
          </a:r>
        </a:p>
      </dsp:txBody>
      <dsp:txXfrm>
        <a:off x="8715750" y="37349"/>
        <a:ext cx="2547226" cy="460800"/>
      </dsp:txXfrm>
    </dsp:sp>
    <dsp:sp modelId="{E2DD3CE4-A046-4195-88D4-C3EECD935239}">
      <dsp:nvSpPr>
        <dsp:cNvPr id="0" name=""/>
        <dsp:cNvSpPr/>
      </dsp:nvSpPr>
      <dsp:spPr>
        <a:xfrm>
          <a:off x="8715750" y="498149"/>
          <a:ext cx="2547226" cy="33049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Consumers (9 in-person groups, 2 in Spanish, n=72)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Health professionals (2 virtual groups, n=9)</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Stakeholders (9 in-depth interviews)  </a:t>
          </a:r>
        </a:p>
      </dsp:txBody>
      <dsp:txXfrm>
        <a:off x="8715750" y="498149"/>
        <a:ext cx="2547226" cy="33049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0E555-B7BB-184A-B32C-26AB045AC58F}" type="datetimeFigureOut">
              <a:rPr lang="en-US" smtClean="0"/>
              <a:t>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presentation gives an overview of what is in the second edition of the Physical Activity Guidelines for Americans and the Move Your Way communications campaign. </a:t>
            </a:r>
            <a:endParaRPr lang="en-US" dirty="0"/>
          </a:p>
        </p:txBody>
      </p:sp>
      <p:sp>
        <p:nvSpPr>
          <p:cNvPr id="4" name="Slide Number Placeholder 3"/>
          <p:cNvSpPr>
            <a:spLocks noGrp="1"/>
          </p:cNvSpPr>
          <p:nvPr>
            <p:ph type="sldNum" sz="quarter" idx="5"/>
          </p:nvPr>
        </p:nvSpPr>
        <p:spPr/>
        <p:txBody>
          <a:bodyPr/>
          <a:lstStyle/>
          <a:p>
            <a:fld id="{FD381599-21C2-F14B-87B4-900CBA0E691B}" type="slidenum">
              <a:rPr lang="en-US" smtClean="0"/>
              <a:t>1</a:t>
            </a:fld>
            <a:endParaRPr lang="en-US" dirty="0"/>
          </a:p>
        </p:txBody>
      </p:sp>
    </p:spTree>
    <p:extLst>
      <p:ext uri="{BB962C8B-B14F-4D97-AF65-F5344CB8AC3E}">
        <p14:creationId xmlns:p14="http://schemas.microsoft.com/office/powerpoint/2010/main" val="4013664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12</a:t>
            </a:fld>
            <a:endParaRPr lang="en-US"/>
          </a:p>
        </p:txBody>
      </p:sp>
    </p:spTree>
    <p:extLst>
      <p:ext uri="{BB962C8B-B14F-4D97-AF65-F5344CB8AC3E}">
        <p14:creationId xmlns:p14="http://schemas.microsoft.com/office/powerpoint/2010/main" val="288966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children ages 3 through 5, research shows that physical activity improves bone health and weight status. </a:t>
            </a:r>
            <a:r>
              <a:rPr lang="en-US" sz="1200" kern="1200" dirty="0">
                <a:solidFill>
                  <a:schemeClr val="tx1"/>
                </a:solidFill>
                <a:effectLst/>
                <a:latin typeface="+mn-lt"/>
                <a:ea typeface="+mn-ea"/>
                <a:cs typeface="+mn-cs"/>
              </a:rPr>
              <a:t>Regular physical activity also makes it less likely that obesity and related risk factors will develop and more likely that children remain healthy when they become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a:t>
            </a:r>
            <a:r>
              <a:rPr lang="en-US" sz="1200" kern="1200" baseline="0" dirty="0">
                <a:solidFill>
                  <a:schemeClr val="tx1"/>
                </a:solidFill>
                <a:effectLst/>
                <a:latin typeface="+mn-lt"/>
                <a:ea typeface="+mn-ea"/>
                <a:cs typeface="+mn-cs"/>
              </a:rPr>
              <a:t>health benefits specifically for children ages 3 through 5 are now established, HHS can issue guidelines for this age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Preschool-aged children should be encouraged to move and engage in active play as well as in structured activities, such as throwing games and bicycle or tricycle riding.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strengthen bones, young children should do activities that involve hopping, skipping, jumping, and tumbling.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specific amount of activity needed to improve bone health and avoid excess fat in young children is not well defined, a reasonable target may be 3 hours per day of activity of all intensities: light, moderate, or vigorous intensity. This is the average amount of activity observed among children of this age and is consistent with guidelines from Canada, the United Kingdom, and the Commonwealth of Australia.</a:t>
            </a: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13</a:t>
            </a:fld>
            <a:endParaRPr lang="en-US" dirty="0"/>
          </a:p>
        </p:txBody>
      </p:sp>
    </p:spTree>
    <p:extLst>
      <p:ext uri="{BB962C8B-B14F-4D97-AF65-F5344CB8AC3E}">
        <p14:creationId xmlns:p14="http://schemas.microsoft.com/office/powerpoint/2010/main" val="70679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key guideline for adults is to </a:t>
            </a:r>
            <a:r>
              <a:rPr lang="en-US" sz="1200" b="0" u="none" kern="1200" dirty="0">
                <a:solidFill>
                  <a:schemeClr val="tx1"/>
                </a:solidFill>
                <a:effectLst/>
                <a:latin typeface="+mn-lt"/>
                <a:ea typeface="+mn-ea"/>
                <a:cs typeface="+mn-cs"/>
              </a:rPr>
              <a:t>move more and sit less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recommendation is based on new evidence that shows a strong positive relationship between increased sedentary behavior and increased risk of all-cause mortality, heart disease, and high blood pressure.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physical activity, especially moderate-to-vigorous activity, can help offset these risks.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For inactive adults, replacing sedentary behavior with light-intensity physical activity is likely to produce some health benefits.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Among all adults, replacing sedentary behavior with moderate- or vigorous-intensity physical activity may produce even greater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figure, adapted from a meta-analysis</a:t>
            </a:r>
            <a:r>
              <a:rPr lang="en-US" sz="1200" kern="1200" baseline="0" dirty="0">
                <a:solidFill>
                  <a:schemeClr val="tx1"/>
                </a:solidFill>
                <a:effectLst/>
                <a:latin typeface="+mn-lt"/>
                <a:ea typeface="+mn-ea"/>
                <a:cs typeface="+mn-cs"/>
              </a:rPr>
              <a:t> of over 1 million people by </a:t>
            </a:r>
            <a:r>
              <a:rPr lang="en-US" sz="1200" kern="1200" baseline="0" dirty="0" err="1">
                <a:solidFill>
                  <a:schemeClr val="tx1"/>
                </a:solidFill>
                <a:effectLst/>
                <a:latin typeface="+mn-lt"/>
                <a:ea typeface="+mn-ea"/>
                <a:cs typeface="+mn-cs"/>
              </a:rPr>
              <a:t>Ekelund</a:t>
            </a:r>
            <a:r>
              <a:rPr lang="en-US" sz="1200" kern="1200" baseline="0" dirty="0">
                <a:solidFill>
                  <a:schemeClr val="tx1"/>
                </a:solidFill>
                <a:effectLst/>
                <a:latin typeface="+mn-lt"/>
                <a:ea typeface="+mn-ea"/>
                <a:cs typeface="+mn-cs"/>
              </a:rPr>
              <a:t> and colleagues,</a:t>
            </a:r>
            <a:r>
              <a:rPr lang="en-US" sz="1200" kern="1200" dirty="0">
                <a:solidFill>
                  <a:schemeClr val="tx1"/>
                </a:solidFill>
                <a:effectLst/>
                <a:latin typeface="+mn-lt"/>
                <a:ea typeface="+mn-ea"/>
                <a:cs typeface="+mn-cs"/>
              </a:rPr>
              <a:t> demonstrates</a:t>
            </a:r>
            <a:r>
              <a:rPr lang="en-US" sz="1200" kern="1200" baseline="0" dirty="0">
                <a:solidFill>
                  <a:schemeClr val="tx1"/>
                </a:solidFill>
                <a:effectLst/>
                <a:latin typeface="+mn-lt"/>
                <a:ea typeface="+mn-ea"/>
                <a:cs typeface="+mn-cs"/>
              </a:rPr>
              <a:t> the relationship between moderate-to-vigorous physical activity and the risk of all-cause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greatest time spent sitting (the top), the risk of all-cause mortality begins to decrease (color becomes orange) even with small additions of moderate-to-vigorous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greatest volume of moderate-to-vigorous physical activity, the risk is low even for those who sit the most (upper right corner).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lowest volume of moderate-to-vigorous physical activity (the left of the figure), the risk of all-cause mortality increases as time spent sitting increases.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suggests that for inactive adults, replacing sitting time with light-intensity physical activities reduces the risk of all-cause mortality.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risk of all-cause mortality is reduced as the time spent in sedentary behavior is reduced, even adults who sit the least have an elevated risk if they perform no moderate-to-vigorous physical activity (lower left corner).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14</a:t>
            </a:fld>
            <a:endParaRPr lang="en-US"/>
          </a:p>
        </p:txBody>
      </p:sp>
    </p:spTree>
    <p:extLst>
      <p:ext uri="{BB962C8B-B14F-4D97-AF65-F5344CB8AC3E}">
        <p14:creationId xmlns:p14="http://schemas.microsoft.com/office/powerpoint/2010/main" val="145990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Research now shows that </a:t>
            </a:r>
            <a:r>
              <a:rPr lang="en-US" sz="1200" b="0" u="none" kern="1200" dirty="0">
                <a:solidFill>
                  <a:schemeClr val="tx1"/>
                </a:solidFill>
                <a:effectLst/>
                <a:latin typeface="+mn-lt"/>
                <a:ea typeface="+mn-ea"/>
                <a:cs typeface="+mn-cs"/>
              </a:rPr>
              <a:t>any amount of physical activity has some health benefits</a:t>
            </a:r>
            <a:r>
              <a:rPr lang="en-US" sz="1200" b="0" u="none" kern="1200" baseline="0" dirty="0">
                <a:solidFill>
                  <a:schemeClr val="tx1"/>
                </a:solidFill>
                <a:effectLst/>
                <a:latin typeface="+mn-lt"/>
                <a:ea typeface="+mn-ea"/>
                <a:cs typeface="+mn-cs"/>
              </a:rPr>
              <a:t>.</a:t>
            </a:r>
            <a:r>
              <a:rPr lang="en-US" sz="1200" b="1" u="non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Americans can benefit from small amounts of moderate-to-vigorous physical activity throughout the day like taking the stairs and</a:t>
            </a:r>
            <a:r>
              <a:rPr lang="en-US" sz="1200" kern="1200" baseline="0" dirty="0">
                <a:solidFill>
                  <a:schemeClr val="tx1"/>
                </a:solidFill>
                <a:effectLst/>
                <a:latin typeface="+mn-lt"/>
                <a:ea typeface="+mn-ea"/>
                <a:cs typeface="+mn-cs"/>
              </a:rPr>
              <a:t> doing chores around the house</a:t>
            </a:r>
            <a:r>
              <a:rPr lang="en-US" sz="1200" kern="1200" dirty="0">
                <a:solidFill>
                  <a:schemeClr val="tx1"/>
                </a:solidFill>
                <a:effectLst/>
                <a:latin typeface="+mn-lt"/>
                <a:ea typeface="+mn-ea"/>
                <a:cs typeface="+mn-cs"/>
              </a:rPr>
              <a:t>. </a:t>
            </a:r>
            <a:endParaRPr lang="en-US" sz="1200" b="1" u="sng" kern="1200" baseline="0" dirty="0">
              <a:solidFill>
                <a:schemeClr val="tx1"/>
              </a:solidFill>
              <a:effectLst/>
              <a:latin typeface="+mn-lt"/>
              <a:ea typeface="+mn-ea"/>
              <a:cs typeface="+mn-cs"/>
            </a:endParaRPr>
          </a:p>
          <a:p>
            <a:pPr lvl="0"/>
            <a:endParaRPr lang="en-US" sz="1200" b="1" u="sng" kern="1200" baseline="0" dirty="0">
              <a:solidFill>
                <a:schemeClr val="tx1"/>
              </a:solidFill>
              <a:effectLst/>
              <a:latin typeface="+mn-lt"/>
              <a:ea typeface="+mn-ea"/>
              <a:cs typeface="+mn-cs"/>
            </a:endParaRPr>
          </a:p>
          <a:p>
            <a:pPr lvl="0"/>
            <a:r>
              <a:rPr lang="en-US" sz="1200" b="0" u="none" kern="1200" baseline="0" dirty="0">
                <a:solidFill>
                  <a:schemeClr val="tx1"/>
                </a:solidFill>
                <a:effectLst/>
                <a:latin typeface="+mn-lt"/>
                <a:ea typeface="+mn-ea"/>
                <a:cs typeface="+mn-cs"/>
              </a:rPr>
              <a:t>Many of these benefits are immediate. </a:t>
            </a:r>
            <a:r>
              <a:rPr lang="en-US" sz="1200" kern="1200" dirty="0">
                <a:solidFill>
                  <a:schemeClr val="tx1"/>
                </a:solidFill>
                <a:effectLst/>
                <a:latin typeface="+mn-lt"/>
                <a:ea typeface="+mn-ea"/>
                <a:cs typeface="+mn-cs"/>
              </a:rPr>
              <a:t>For example, physical activity can reduce anxiety and blood pressure, and improve quality of sleep and insulin sensitivity.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first edition of the PAG stated that only 10-minute bouts of physical activity counted toward meeting the Guidelines.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second edition removes this requirement to encourage Americans to move more frequently throughout the day as they work toward meeting the Guidelines. </a:t>
            </a:r>
          </a:p>
          <a:p>
            <a:pPr lvl="0"/>
            <a:endParaRPr lang="en-US" sz="1200" kern="120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This figure demonstrates the benefits of even low amounts of moderate-to-vigorous physical activity.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you can see, a </a:t>
            </a:r>
            <a:r>
              <a:rPr lang="en-US" sz="1200" kern="1200" dirty="0">
                <a:solidFill>
                  <a:schemeClr val="tx1"/>
                </a:solidFill>
                <a:effectLst/>
                <a:latin typeface="+mn-lt"/>
                <a:ea typeface="+mn-ea"/>
                <a:cs typeface="+mn-cs"/>
              </a:rPr>
              <a:t>large benefit occurs when a person moves from being inactive to being insufficiently active (defined as some moderate-to-vigorous</a:t>
            </a:r>
            <a:r>
              <a:rPr lang="en-US" sz="1200" kern="1200" baseline="0" dirty="0">
                <a:solidFill>
                  <a:schemeClr val="tx1"/>
                </a:solidFill>
                <a:effectLst/>
                <a:latin typeface="+mn-lt"/>
                <a:ea typeface="+mn-ea"/>
                <a:cs typeface="+mn-cs"/>
              </a:rPr>
              <a:t> physical activity, but not yet meeting the key guidelines target range)</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relative risk of all-cause mortality continues to decline as people become even more physically active.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at very high levels of physical activity (3 to 5 times the key guidelines), there is no evidence of increased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15</a:t>
            </a:fld>
            <a:endParaRPr lang="en-US"/>
          </a:p>
        </p:txBody>
      </p:sp>
    </p:spTree>
    <p:extLst>
      <p:ext uri="{BB962C8B-B14F-4D97-AF65-F5344CB8AC3E}">
        <p14:creationId xmlns:p14="http://schemas.microsoft.com/office/powerpoint/2010/main" val="1454938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evidence now indicates that meeting the recommendations in the Physical Activity Guidelines for Americans consistently over time can lead to </a:t>
            </a:r>
            <a:r>
              <a:rPr lang="en-US" sz="1200" b="0" u="none" kern="1200" dirty="0">
                <a:solidFill>
                  <a:schemeClr val="tx1"/>
                </a:solidFill>
                <a:effectLst/>
                <a:latin typeface="+mn-lt"/>
                <a:ea typeface="+mn-ea"/>
                <a:cs typeface="+mn-cs"/>
              </a:rPr>
              <a:t>even more health benefits for adults</a:t>
            </a:r>
            <a:r>
              <a:rPr lang="en-US" sz="1200" b="0" u="none" kern="1200" baseline="0" dirty="0">
                <a:solidFill>
                  <a:schemeClr val="tx1"/>
                </a:solidFill>
                <a:effectLst/>
                <a:latin typeface="+mn-lt"/>
                <a:ea typeface="+mn-ea"/>
                <a:cs typeface="+mn-cs"/>
              </a:rPr>
              <a:t> and older adults</a:t>
            </a:r>
            <a:r>
              <a:rPr lang="en-US" sz="1200" b="0" u="none"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a:t>
            </a:r>
            <a:r>
              <a:rPr lang="en-US" sz="1200" kern="1200" baseline="0" dirty="0">
                <a:solidFill>
                  <a:schemeClr val="tx1"/>
                </a:solidFill>
                <a:effectLst/>
                <a:latin typeface="+mn-lt"/>
                <a:ea typeface="+mn-ea"/>
                <a:cs typeface="+mn-cs"/>
              </a:rPr>
              <a:t> research also strengthens the evidence for previously reported benefits. </a:t>
            </a:r>
            <a:r>
              <a:rPr lang="en-US" sz="1200" kern="1200" dirty="0">
                <a:solidFill>
                  <a:schemeClr val="tx1"/>
                </a:solidFill>
                <a:effectLst/>
                <a:latin typeface="+mn-lt"/>
                <a:ea typeface="+mn-ea"/>
                <a:cs typeface="+mn-cs"/>
              </a:rPr>
              <a:t>(new benefits in </a:t>
            </a: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adults, physical activity helps prevent eight types of cancer (</a:t>
            </a:r>
            <a:r>
              <a:rPr lang="en-US" sz="1200" b="1" kern="1200" dirty="0">
                <a:solidFill>
                  <a:schemeClr val="tx1"/>
                </a:solidFill>
                <a:effectLst/>
                <a:latin typeface="+mn-lt"/>
                <a:ea typeface="+mn-ea"/>
                <a:cs typeface="+mn-cs"/>
              </a:rPr>
              <a:t>bladder</a:t>
            </a:r>
            <a:r>
              <a:rPr lang="en-US" sz="1200" kern="1200" dirty="0">
                <a:solidFill>
                  <a:schemeClr val="tx1"/>
                </a:solidFill>
                <a:effectLst/>
                <a:latin typeface="+mn-lt"/>
                <a:ea typeface="+mn-ea"/>
                <a:cs typeface="+mn-cs"/>
              </a:rPr>
              <a:t>, breast, colon, </a:t>
            </a:r>
            <a:r>
              <a:rPr lang="en-US" sz="1200" b="1" kern="1200" dirty="0">
                <a:solidFill>
                  <a:schemeClr val="tx1"/>
                </a:solidFill>
                <a:effectLst/>
                <a:latin typeface="+mn-lt"/>
                <a:ea typeface="+mn-ea"/>
                <a:cs typeface="+mn-cs"/>
              </a:rPr>
              <a:t>endometrium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esophagus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kidney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stomach</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lung</a:t>
            </a:r>
            <a:r>
              <a:rPr lang="en-US" sz="1200" kern="1200" dirty="0">
                <a:solidFill>
                  <a:schemeClr val="tx1"/>
                </a:solidFill>
                <a:effectLst/>
                <a:latin typeface="+mn-lt"/>
                <a:ea typeface="+mn-ea"/>
                <a:cs typeface="+mn-cs"/>
              </a:rPr>
              <a:t>) and improve quality of life for cancer survivors; reduces the risk of </a:t>
            </a:r>
            <a:r>
              <a:rPr lang="en-US" sz="1200" b="1" kern="1200" dirty="0">
                <a:solidFill>
                  <a:schemeClr val="tx1"/>
                </a:solidFill>
                <a:effectLst/>
                <a:latin typeface="+mn-lt"/>
                <a:ea typeface="+mn-ea"/>
                <a:cs typeface="+mn-cs"/>
              </a:rPr>
              <a:t>dementia (including Alzheimer’s disease)</a:t>
            </a:r>
            <a:r>
              <a:rPr lang="en-US" sz="1200" kern="1200" dirty="0">
                <a:solidFill>
                  <a:schemeClr val="tx1"/>
                </a:solidFill>
                <a:effectLst/>
                <a:latin typeface="+mn-lt"/>
                <a:ea typeface="+mn-ea"/>
                <a:cs typeface="+mn-cs"/>
              </a:rPr>
              <a:t>, all-cause mortality, heart disease, stroke, high blood pressure, type 2 diabetes, and depression; and improves bone health and physical function.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older adults, physical activity also lowers the risk of falls and </a:t>
            </a:r>
            <a:r>
              <a:rPr lang="en-US" sz="1200" b="1" kern="1200" dirty="0">
                <a:solidFill>
                  <a:schemeClr val="tx1"/>
                </a:solidFill>
                <a:effectLst/>
                <a:latin typeface="+mn-lt"/>
                <a:ea typeface="+mn-ea"/>
                <a:cs typeface="+mn-cs"/>
              </a:rPr>
              <a:t>injuries from falls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pregnant women, physical activity reduces the risk of </a:t>
            </a:r>
            <a:r>
              <a:rPr lang="en-US" sz="1200" b="1" kern="1200" dirty="0">
                <a:solidFill>
                  <a:schemeClr val="tx1"/>
                </a:solidFill>
                <a:effectLst/>
                <a:latin typeface="+mn-lt"/>
                <a:ea typeface="+mn-ea"/>
                <a:cs typeface="+mn-cs"/>
              </a:rPr>
              <a:t>postpartum depression</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all groups, physical activity helps maintain a healthy weight.</a:t>
            </a: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16</a:t>
            </a:fld>
            <a:endParaRPr lang="en-US"/>
          </a:p>
        </p:txBody>
      </p:sp>
    </p:spTree>
    <p:extLst>
      <p:ext uri="{BB962C8B-B14F-4D97-AF65-F5344CB8AC3E}">
        <p14:creationId xmlns:p14="http://schemas.microsoft.com/office/powerpoint/2010/main" val="2344732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New</a:t>
            </a:r>
            <a:r>
              <a:rPr lang="en-US" sz="1200" kern="1200" baseline="0" dirty="0">
                <a:solidFill>
                  <a:schemeClr val="tx1"/>
                </a:solidFill>
                <a:effectLst/>
                <a:latin typeface="+mn-lt"/>
                <a:ea typeface="+mn-ea"/>
                <a:cs typeface="+mn-cs"/>
              </a:rPr>
              <a:t> research also strengthens the evidence for previously reported benefits. </a:t>
            </a:r>
            <a:r>
              <a:rPr lang="en-US" sz="1200" kern="1200" dirty="0">
                <a:solidFill>
                  <a:schemeClr val="tx1"/>
                </a:solidFill>
                <a:effectLst/>
                <a:latin typeface="+mn-lt"/>
                <a:ea typeface="+mn-ea"/>
                <a:cs typeface="+mn-cs"/>
              </a:rPr>
              <a:t>(new benefits in </a:t>
            </a: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children and adolescents, physical activity can help improve </a:t>
            </a:r>
            <a:r>
              <a:rPr lang="en-US" sz="1200" b="1" kern="1200" dirty="0">
                <a:solidFill>
                  <a:schemeClr val="tx1"/>
                </a:solidFill>
                <a:effectLst/>
                <a:latin typeface="+mn-lt"/>
                <a:ea typeface="+mn-ea"/>
                <a:cs typeface="+mn-cs"/>
              </a:rPr>
              <a:t>cognition</a:t>
            </a:r>
            <a:r>
              <a:rPr lang="en-US" sz="1200" kern="1200" dirty="0">
                <a:solidFill>
                  <a:schemeClr val="tx1"/>
                </a:solidFill>
                <a:effectLst/>
                <a:latin typeface="+mn-lt"/>
                <a:ea typeface="+mn-ea"/>
                <a:cs typeface="+mn-cs"/>
              </a:rPr>
              <a:t>, bone health, fitness, and heart health, and reduce the risk of depression.</a:t>
            </a: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17</a:t>
            </a:fld>
            <a:endParaRPr lang="en-US"/>
          </a:p>
        </p:txBody>
      </p:sp>
    </p:spTree>
    <p:extLst>
      <p:ext uri="{BB962C8B-B14F-4D97-AF65-F5344CB8AC3E}">
        <p14:creationId xmlns:p14="http://schemas.microsoft.com/office/powerpoint/2010/main" val="420675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18</a:t>
            </a:fld>
            <a:endParaRPr lang="en-US"/>
          </a:p>
        </p:txBody>
      </p:sp>
    </p:spTree>
    <p:extLst>
      <p:ext uri="{BB962C8B-B14F-4D97-AF65-F5344CB8AC3E}">
        <p14:creationId xmlns:p14="http://schemas.microsoft.com/office/powerpoint/2010/main" val="134893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
            </a:r>
            <a:r>
              <a:rPr lang="en-US" sz="1200" kern="1200" baseline="0" dirty="0">
                <a:solidFill>
                  <a:schemeClr val="tx1"/>
                </a:solidFill>
                <a:effectLst/>
                <a:latin typeface="+mn-lt"/>
                <a:ea typeface="+mn-ea"/>
                <a:cs typeface="+mn-cs"/>
              </a:rPr>
              <a:t>ew evidence on the relationship between physical activity and brain health has emerged since the last edition of the Guidelines.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Some effects can be seen immediately after a bout of moderate-to-vigorous physical activity, such as improved aspects of cognitive function in 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Regular physical activity improves aspects of cognition throughout the lifespan.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Additionally, p</a:t>
            </a:r>
            <a:r>
              <a:rPr lang="en-US" sz="1200" kern="1200" dirty="0">
                <a:solidFill>
                  <a:schemeClr val="tx1"/>
                </a:solidFill>
                <a:effectLst/>
                <a:latin typeface="+mn-lt"/>
                <a:ea typeface="+mn-ea"/>
                <a:cs typeface="+mn-cs"/>
              </a:rPr>
              <a:t>hysically active adults and older adults are likely to report having a better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19</a:t>
            </a:fld>
            <a:endParaRPr lang="en-US"/>
          </a:p>
        </p:txBody>
      </p:sp>
    </p:spTree>
    <p:extLst>
      <p:ext uri="{BB962C8B-B14F-4D97-AF65-F5344CB8AC3E}">
        <p14:creationId xmlns:p14="http://schemas.microsoft.com/office/powerpoint/2010/main" val="239816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Anxiety and anxiety disorders are the most prevalent mental disorders. </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Short-term feelings of anxiety are reduced immediately following a bout of moderate-to-vigorous physical activity, and regular physical activity has positive effects on long-term feelings of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Habitual physical activity also reduces symptoms of diagnosed anxiety and depression in adults, and can reduce the risk of developing depression.</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Additionally, physical activity can help improve sleep outcomes. It doesn’t matter when activity is performed.</a:t>
            </a:r>
            <a:r>
              <a:rPr lang="en-US" sz="1200" kern="1200" dirty="0">
                <a:solidFill>
                  <a:schemeClr val="tx1"/>
                </a:solidFill>
                <a:effectLst/>
                <a:latin typeface="+mn-lt"/>
                <a:ea typeface="+mn-ea"/>
                <a:cs typeface="+mn-cs"/>
              </a:rPr>
              <a:t> Benefits are similar for physical activity performed more than 8 hours before bedtime, 3 to 8 hours before, and less than 3 hours before bedtime. </a:t>
            </a:r>
          </a:p>
          <a:p>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20</a:t>
            </a:fld>
            <a:endParaRPr lang="en-US"/>
          </a:p>
        </p:txBody>
      </p:sp>
    </p:spTree>
    <p:extLst>
      <p:ext uri="{BB962C8B-B14F-4D97-AF65-F5344CB8AC3E}">
        <p14:creationId xmlns:p14="http://schemas.microsoft.com/office/powerpoint/2010/main" val="406778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21</a:t>
            </a:fld>
            <a:endParaRPr lang="en-US"/>
          </a:p>
        </p:txBody>
      </p:sp>
    </p:spTree>
    <p:extLst>
      <p:ext uri="{BB962C8B-B14F-4D97-AF65-F5344CB8AC3E}">
        <p14:creationId xmlns:p14="http://schemas.microsoft.com/office/powerpoint/2010/main" val="20648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3</a:t>
            </a:fld>
            <a:endParaRPr lang="en-US"/>
          </a:p>
        </p:txBody>
      </p:sp>
    </p:spTree>
    <p:extLst>
      <p:ext uri="{BB962C8B-B14F-4D97-AF65-F5344CB8AC3E}">
        <p14:creationId xmlns:p14="http://schemas.microsoft.com/office/powerpoint/2010/main" val="83439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22</a:t>
            </a:fld>
            <a:endParaRPr lang="en-US"/>
          </a:p>
        </p:txBody>
      </p:sp>
    </p:spTree>
    <p:extLst>
      <p:ext uri="{BB962C8B-B14F-4D97-AF65-F5344CB8AC3E}">
        <p14:creationId xmlns:p14="http://schemas.microsoft.com/office/powerpoint/2010/main" val="2812298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children ages 3 through 5, research now shows that physical activity improves bone health and weight status. </a:t>
            </a:r>
            <a:r>
              <a:rPr lang="en-US" sz="1200" kern="1200" dirty="0">
                <a:solidFill>
                  <a:schemeClr val="tx1"/>
                </a:solidFill>
                <a:effectLst/>
                <a:latin typeface="+mn-lt"/>
                <a:ea typeface="+mn-ea"/>
                <a:cs typeface="+mn-cs"/>
              </a:rPr>
              <a:t>Regular physical activity also makes it less likely that obesity and related risk factors will develop and more likely that children remain healthy when they become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a:t>
            </a:r>
            <a:r>
              <a:rPr lang="en-US" sz="1200" kern="1200" baseline="0" dirty="0">
                <a:solidFill>
                  <a:schemeClr val="tx1"/>
                </a:solidFill>
                <a:effectLst/>
                <a:latin typeface="+mn-lt"/>
                <a:ea typeface="+mn-ea"/>
                <a:cs typeface="+mn-cs"/>
              </a:rPr>
              <a:t>health benefits specifically for children ages 3 through 5 are now established, HHS can issue guidelines for this age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Preschool-aged children should be encouraged to move and engage in active play as well as in structured activities, such as throwing games and bicycle or tricycle riding.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strengthen bones, young children should do activities that involve hopping, skipping, jumping, and tumbling.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specific amount of activity needed to improve bone health and avoid excess fat in young children is not well defined, a reasonable target may be 3 hours per day of activity of all intensities: light, moderate, or vigorous intensity. This is the average amount of activity observed among children of this age and is consistent with guidelines from Canada, the United Kingdom, and the Commonwealth of Australia.</a:t>
            </a: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23</a:t>
            </a:fld>
            <a:endParaRPr lang="en-US" dirty="0"/>
          </a:p>
        </p:txBody>
      </p:sp>
    </p:spTree>
    <p:extLst>
      <p:ext uri="{BB962C8B-B14F-4D97-AF65-F5344CB8AC3E}">
        <p14:creationId xmlns:p14="http://schemas.microsoft.com/office/powerpoint/2010/main" val="2448257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key guidelines</a:t>
            </a:r>
            <a:r>
              <a:rPr lang="en-US" sz="1200" kern="1200" baseline="0" dirty="0">
                <a:solidFill>
                  <a:schemeClr val="tx1"/>
                </a:solidFill>
                <a:effectLst/>
                <a:latin typeface="+mn-lt"/>
                <a:ea typeface="+mn-ea"/>
                <a:cs typeface="+mn-cs"/>
              </a:rPr>
              <a:t> for children and adolescents ages 6-17 is unchanged from 2008.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24</a:t>
            </a:fld>
            <a:endParaRPr lang="en-US" dirty="0"/>
          </a:p>
        </p:txBody>
      </p:sp>
    </p:spTree>
    <p:extLst>
      <p:ext uri="{BB962C8B-B14F-4D97-AF65-F5344CB8AC3E}">
        <p14:creationId xmlns:p14="http://schemas.microsoft.com/office/powerpoint/2010/main" val="1916301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quantitative</a:t>
            </a:r>
            <a:r>
              <a:rPr lang="en-US" baseline="0" dirty="0"/>
              <a:t> key guidelines for adults are unchanged from 2008. </a:t>
            </a:r>
          </a:p>
          <a:p>
            <a:endParaRPr lang="en-US" baseline="0" dirty="0"/>
          </a:p>
        </p:txBody>
      </p:sp>
      <p:sp>
        <p:nvSpPr>
          <p:cNvPr id="4" name="Slide Number Placeholder 3"/>
          <p:cNvSpPr>
            <a:spLocks noGrp="1"/>
          </p:cNvSpPr>
          <p:nvPr>
            <p:ph type="sldNum" sz="quarter" idx="10"/>
          </p:nvPr>
        </p:nvSpPr>
        <p:spPr/>
        <p:txBody>
          <a:bodyPr/>
          <a:lstStyle/>
          <a:p>
            <a:fld id="{FD381599-21C2-F14B-87B4-900CBA0E691B}" type="slidenum">
              <a:rPr lang="en-US" smtClean="0"/>
              <a:t>25</a:t>
            </a:fld>
            <a:endParaRPr lang="en-US"/>
          </a:p>
        </p:txBody>
      </p:sp>
    </p:spTree>
    <p:extLst>
      <p:ext uri="{BB962C8B-B14F-4D97-AF65-F5344CB8AC3E}">
        <p14:creationId xmlns:p14="http://schemas.microsoft.com/office/powerpoint/2010/main" val="383024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guidelines for older adults are the same as those for adults, but there is some additional guidance just for older adults. </a:t>
            </a:r>
          </a:p>
          <a:p>
            <a:endParaRPr lang="en-US" baseline="0" dirty="0"/>
          </a:p>
          <a:p>
            <a:r>
              <a:rPr lang="en-US" baseline="0" dirty="0"/>
              <a:t>One change is the recommendation to do multicomponent physical activity, which includes balance training, aerobic, and muscle-strengthening activities. </a:t>
            </a:r>
          </a:p>
          <a:p>
            <a:endParaRPr lang="en-US" baseline="0" dirty="0"/>
          </a:p>
        </p:txBody>
      </p:sp>
      <p:sp>
        <p:nvSpPr>
          <p:cNvPr id="4" name="Slide Number Placeholder 3"/>
          <p:cNvSpPr>
            <a:spLocks noGrp="1"/>
          </p:cNvSpPr>
          <p:nvPr>
            <p:ph type="sldNum" sz="quarter" idx="10"/>
          </p:nvPr>
        </p:nvSpPr>
        <p:spPr/>
        <p:txBody>
          <a:bodyPr/>
          <a:lstStyle/>
          <a:p>
            <a:fld id="{FD381599-21C2-F14B-87B4-900CBA0E691B}" type="slidenum">
              <a:rPr lang="en-US" smtClean="0"/>
              <a:t>26</a:t>
            </a:fld>
            <a:endParaRPr lang="en-US"/>
          </a:p>
        </p:txBody>
      </p:sp>
    </p:spTree>
    <p:extLst>
      <p:ext uri="{BB962C8B-B14F-4D97-AF65-F5344CB8AC3E}">
        <p14:creationId xmlns:p14="http://schemas.microsoft.com/office/powerpoint/2010/main" val="392988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D381599-21C2-F14B-87B4-900CBA0E691B}" type="slidenum">
              <a:rPr lang="en-US" smtClean="0"/>
              <a:t>27</a:t>
            </a:fld>
            <a:endParaRPr lang="en-US"/>
          </a:p>
        </p:txBody>
      </p:sp>
    </p:spTree>
    <p:extLst>
      <p:ext uri="{BB962C8B-B14F-4D97-AF65-F5344CB8AC3E}">
        <p14:creationId xmlns:p14="http://schemas.microsoft.com/office/powerpoint/2010/main" val="1904429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D381599-21C2-F14B-87B4-900CBA0E691B}" type="slidenum">
              <a:rPr lang="en-US" smtClean="0"/>
              <a:t>28</a:t>
            </a:fld>
            <a:endParaRPr lang="en-US"/>
          </a:p>
        </p:txBody>
      </p:sp>
    </p:spTree>
    <p:extLst>
      <p:ext uri="{BB962C8B-B14F-4D97-AF65-F5344CB8AC3E}">
        <p14:creationId xmlns:p14="http://schemas.microsoft.com/office/powerpoint/2010/main" val="3924211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29</a:t>
            </a:fld>
            <a:endParaRPr lang="en-US"/>
          </a:p>
        </p:txBody>
      </p:sp>
    </p:spTree>
    <p:extLst>
      <p:ext uri="{BB962C8B-B14F-4D97-AF65-F5344CB8AC3E}">
        <p14:creationId xmlns:p14="http://schemas.microsoft.com/office/powerpoint/2010/main" val="1157003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30</a:t>
            </a:fld>
            <a:endParaRPr lang="en-US"/>
          </a:p>
        </p:txBody>
      </p:sp>
    </p:spTree>
    <p:extLst>
      <p:ext uri="{BB962C8B-B14F-4D97-AF65-F5344CB8AC3E}">
        <p14:creationId xmlns:p14="http://schemas.microsoft.com/office/powerpoint/2010/main" val="288875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31</a:t>
            </a:fld>
            <a:endParaRPr lang="en-US"/>
          </a:p>
        </p:txBody>
      </p:sp>
    </p:spTree>
    <p:extLst>
      <p:ext uri="{BB962C8B-B14F-4D97-AF65-F5344CB8AC3E}">
        <p14:creationId xmlns:p14="http://schemas.microsoft.com/office/powerpoint/2010/main" val="2582523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529">
              <a:defRPr/>
            </a:pPr>
            <a:r>
              <a:rPr lang="en-US" baseline="0" dirty="0">
                <a:latin typeface="Arial Narrow" pitchFamily="34" charset="0"/>
              </a:rPr>
              <a:t>The process to update the Physical Activity Guidelines begins with </a:t>
            </a:r>
            <a:r>
              <a:rPr lang="en-US" b="0" baseline="0" dirty="0">
                <a:latin typeface="Arial Narrow" pitchFamily="34" charset="0"/>
              </a:rPr>
              <a:t>a review of the science base by an independent, external advisory committee. </a:t>
            </a:r>
          </a:p>
          <a:p>
            <a:pPr defTabSz="905529">
              <a:defRPr/>
            </a:pPr>
            <a:endParaRPr lang="en-US" b="0" baseline="0" dirty="0">
              <a:latin typeface="Arial Narrow" pitchFamily="34" charset="0"/>
            </a:endParaRPr>
          </a:p>
          <a:p>
            <a:pPr defTabSz="905529">
              <a:defRPr/>
            </a:pPr>
            <a:r>
              <a:rPr lang="en-US" b="0" baseline="0" dirty="0">
                <a:latin typeface="Arial Narrow" pitchFamily="34" charset="0"/>
              </a:rPr>
              <a:t>The Committee was tasked </a:t>
            </a:r>
            <a:r>
              <a:rPr lang="en-US" baseline="0" dirty="0">
                <a:latin typeface="Arial Narrow" pitchFamily="34" charset="0"/>
              </a:rPr>
              <a:t>to complete an extensive systematic literature review on the physical activity and health research. </a:t>
            </a:r>
          </a:p>
          <a:p>
            <a:pPr defTabSz="905529">
              <a:defRPr/>
            </a:pPr>
            <a:endParaRPr lang="en-US" baseline="0" dirty="0">
              <a:latin typeface="Arial Narrow" pitchFamily="34" charset="0"/>
            </a:endParaRPr>
          </a:p>
          <a:p>
            <a:pPr defTabSz="905529">
              <a:defRPr/>
            </a:pPr>
            <a:r>
              <a:rPr lang="en-US" baseline="0" dirty="0">
                <a:latin typeface="Arial Narrow" pitchFamily="34" charset="0"/>
              </a:rPr>
              <a:t>The Committee’s systematic review was compiled into a scientific report and submitted to the HHS Secretary. </a:t>
            </a:r>
          </a:p>
          <a:p>
            <a:pPr defTabSz="905529">
              <a:defRPr/>
            </a:pPr>
            <a:endParaRPr lang="en-US" baseline="0" dirty="0">
              <a:latin typeface="Arial Narrow" pitchFamily="34" charset="0"/>
            </a:endParaRPr>
          </a:p>
          <a:p>
            <a:pPr defTabSz="905529">
              <a:defRPr/>
            </a:pPr>
            <a:r>
              <a:rPr lang="en-US" baseline="0" dirty="0">
                <a:latin typeface="Arial Narrow" pitchFamily="34" charset="0"/>
              </a:rPr>
              <a:t>HHS used the Committee’s report, public comments, and agency comments to update the Guidelines. </a:t>
            </a:r>
          </a:p>
          <a:p>
            <a:pPr defTabSz="905529">
              <a:defRPr/>
            </a:pPr>
            <a:endParaRPr lang="en-US" baseline="0" dirty="0">
              <a:latin typeface="Arial Narrow" pitchFamily="34" charset="0"/>
            </a:endParaRPr>
          </a:p>
          <a:p>
            <a:pPr marL="0" marR="0" lvl="0" indent="0" algn="l" defTabSz="905529" rtl="0" eaLnBrk="1" fontAlgn="auto" latinLnBrk="0" hangingPunct="1">
              <a:lnSpc>
                <a:spcPct val="100000"/>
              </a:lnSpc>
              <a:spcBef>
                <a:spcPts val="0"/>
              </a:spcBef>
              <a:spcAft>
                <a:spcPts val="0"/>
              </a:spcAft>
              <a:buClrTx/>
              <a:buSzTx/>
              <a:buFontTx/>
              <a:buNone/>
              <a:tabLst/>
              <a:defRPr/>
            </a:pPr>
            <a:r>
              <a:rPr lang="en-US" sz="1200" baseline="0" dirty="0">
                <a:latin typeface="Arial Narrow" pitchFamily="34" charset="0"/>
              </a:rPr>
              <a:t>After its release, the Guidelines will be </a:t>
            </a:r>
            <a:r>
              <a:rPr lang="en-US" sz="1200" b="0" baseline="0" dirty="0">
                <a:latin typeface="Arial Narrow" pitchFamily="34" charset="0"/>
              </a:rPr>
              <a:t>incorporated in federal initiatives </a:t>
            </a:r>
            <a:r>
              <a:rPr lang="en-US" sz="1200" baseline="0" dirty="0">
                <a:latin typeface="Arial Narrow" pitchFamily="34" charset="0"/>
              </a:rPr>
              <a:t>and resources like the Presidential Youth Fitness Program and the public health objectives in Healthy People. </a:t>
            </a:r>
          </a:p>
          <a:p>
            <a:pPr defTabSz="905529">
              <a:defRPr/>
            </a:pPr>
            <a:endParaRPr lang="en-US" baseline="0" dirty="0">
              <a:latin typeface="Arial Narrow" pitchFamily="34" charset="0"/>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4</a:t>
            </a:fld>
            <a:endParaRPr lang="en-US"/>
          </a:p>
        </p:txBody>
      </p:sp>
    </p:spTree>
    <p:extLst>
      <p:ext uri="{BB962C8B-B14F-4D97-AF65-F5344CB8AC3E}">
        <p14:creationId xmlns:p14="http://schemas.microsoft.com/office/powerpoint/2010/main" val="2011150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United States, nearly $117 billion dollars in annual healthcare costs and 10% of all premature mortality stem from failure to meet levels of aerobic physical activity recommended in the </a:t>
            </a:r>
            <a:r>
              <a:rPr lang="en-US" sz="1200" i="0" kern="1200" dirty="0">
                <a:solidFill>
                  <a:schemeClr val="tx1"/>
                </a:solidFill>
                <a:effectLst/>
                <a:latin typeface="+mn-lt"/>
                <a:ea typeface="+mn-ea"/>
                <a:cs typeface="+mn-cs"/>
              </a:rPr>
              <a:t>Physical Activity Guidelines for Americans</a:t>
            </a:r>
            <a:r>
              <a:rPr lang="en-US" sz="1200" kern="1200" dirty="0">
                <a:solidFill>
                  <a:schemeClr val="tx1"/>
                </a:solidFill>
                <a:effectLst/>
                <a:latin typeface="+mn-lt"/>
                <a:ea typeface="+mn-ea"/>
                <a:cs typeface="+mn-cs"/>
              </a:rPr>
              <a:t>. In fact, only 26% of men</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19% of women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meet these recommendations despite the fact that they are readily achievable by most Americans.</a:t>
            </a:r>
          </a:p>
          <a:p>
            <a:endParaRPr lang="en-US" dirty="0"/>
          </a:p>
          <a:p>
            <a:r>
              <a:rPr lang="en-US" sz="1200" kern="1200" dirty="0">
                <a:solidFill>
                  <a:schemeClr val="tx1"/>
                </a:solidFill>
                <a:effectLst/>
                <a:latin typeface="+mn-lt"/>
                <a:ea typeface="+mn-ea"/>
                <a:cs typeface="+mn-cs"/>
              </a:rPr>
              <a:t>By simply meeting these key guidelines, billions of dollars and hundreds of thousands of lives could be saved, and millions more Americans could experience improved quality of life.   </a:t>
            </a:r>
          </a:p>
          <a:p>
            <a:endParaRPr lang="en-US" baseline="0" dirty="0"/>
          </a:p>
          <a:p>
            <a:r>
              <a:rPr lang="en-US" baseline="0" dirty="0"/>
              <a:t>As shown in the figure, there has been progress in increasing the activity level of adults. In fact, the </a:t>
            </a:r>
            <a:r>
              <a:rPr lang="en-US" i="1" baseline="0" dirty="0"/>
              <a:t>Healthy People 2020</a:t>
            </a:r>
            <a:r>
              <a:rPr lang="en-US" i="0" baseline="0" dirty="0"/>
              <a:t> target for this objective has been exceeded. H</a:t>
            </a:r>
            <a:r>
              <a:rPr lang="en-US" baseline="0" dirty="0"/>
              <a:t>owever, there is still a lot of room for improvement.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32</a:t>
            </a:fld>
            <a:endParaRPr lang="en-US"/>
          </a:p>
        </p:txBody>
      </p:sp>
    </p:spTree>
    <p:extLst>
      <p:ext uri="{BB962C8B-B14F-4D97-AF65-F5344CB8AC3E}">
        <p14:creationId xmlns:p14="http://schemas.microsoft.com/office/powerpoint/2010/main" val="2360411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Only about 20 percent of adolescents report sufficient activity to meet the relevant aerobic and muscle-strengthening guidelines, and the data on this slide from the Youth Risk Behavior Surveillance System shows that this number is declining, not rising.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a:t>
            </a:r>
            <a:r>
              <a:rPr lang="en-US" dirty="0"/>
              <a:t>hysical activity fosters normal growth and development.</a:t>
            </a:r>
            <a:r>
              <a:rPr lang="en-US" baseline="0" dirty="0"/>
              <a:t> Further </a:t>
            </a:r>
            <a:r>
              <a:rPr lang="en-US" dirty="0"/>
              <a:t>efforts</a:t>
            </a:r>
            <a:r>
              <a:rPr lang="en-US" baseline="0" dirty="0"/>
              <a:t> to increase the activity level of youth are critical as childhood obesity rates have more than tripled since the 1970s.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Lack of physical activity is also a threat to national security because obesity disqualifies nearly one third of American youth, ages 17 to 24 years, from military service.</a:t>
            </a:r>
          </a:p>
        </p:txBody>
      </p:sp>
      <p:sp>
        <p:nvSpPr>
          <p:cNvPr id="4" name="Slide Number Placeholder 3"/>
          <p:cNvSpPr>
            <a:spLocks noGrp="1"/>
          </p:cNvSpPr>
          <p:nvPr>
            <p:ph type="sldNum" sz="quarter" idx="10"/>
          </p:nvPr>
        </p:nvSpPr>
        <p:spPr/>
        <p:txBody>
          <a:bodyPr/>
          <a:lstStyle/>
          <a:p>
            <a:fld id="{FD381599-21C2-F14B-87B4-900CBA0E691B}" type="slidenum">
              <a:rPr lang="en-US" smtClean="0"/>
              <a:t>33</a:t>
            </a:fld>
            <a:endParaRPr lang="en-US"/>
          </a:p>
        </p:txBody>
      </p:sp>
    </p:spTree>
    <p:extLst>
      <p:ext uri="{BB962C8B-B14F-4D97-AF65-F5344CB8AC3E}">
        <p14:creationId xmlns:p14="http://schemas.microsoft.com/office/powerpoint/2010/main" val="1352998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34</a:t>
            </a:fld>
            <a:endParaRPr lang="en-US"/>
          </a:p>
        </p:txBody>
      </p:sp>
    </p:spTree>
    <p:extLst>
      <p:ext uri="{BB962C8B-B14F-4D97-AF65-F5344CB8AC3E}">
        <p14:creationId xmlns:p14="http://schemas.microsoft.com/office/powerpoint/2010/main" val="376042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The second edition of the Physical Activity Guidelines for Americans includes evidence-based </a:t>
            </a:r>
            <a:r>
              <a:rPr lang="en-US" sz="1200" kern="1200" dirty="0">
                <a:solidFill>
                  <a:schemeClr val="tx1"/>
                </a:solidFill>
                <a:effectLst/>
                <a:latin typeface="+mn-lt"/>
                <a:ea typeface="+mn-ea"/>
                <a:cs typeface="+mn-cs"/>
              </a:rPr>
              <a:t>strategies to help Americans become more physically active</a:t>
            </a:r>
            <a:r>
              <a:rPr lang="en-US" baseline="0" dirty="0"/>
              <a:t>.</a:t>
            </a:r>
          </a:p>
          <a:p>
            <a:pPr marL="0" indent="0">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Many of these strategies are sector-based.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For example, health care professionals can </a:t>
            </a:r>
            <a:r>
              <a:rPr lang="en-US" sz="1200" kern="1200" baseline="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ailor messages about physical activity to the patient’s specific health needs and socioeconomic limitations,</a:t>
            </a:r>
            <a:r>
              <a:rPr lang="en-US" sz="1200" kern="1200" baseline="0" dirty="0">
                <a:solidFill>
                  <a:schemeClr val="tx1"/>
                </a:solidFill>
                <a:effectLst/>
                <a:latin typeface="+mn-lt"/>
                <a:ea typeface="+mn-ea"/>
                <a:cs typeface="+mn-cs"/>
              </a:rPr>
              <a:t> c</a:t>
            </a:r>
            <a:r>
              <a:rPr lang="en-US" sz="1200" kern="1200" dirty="0">
                <a:solidFill>
                  <a:schemeClr val="tx1"/>
                </a:solidFill>
                <a:effectLst/>
                <a:latin typeface="+mn-lt"/>
                <a:ea typeface="+mn-ea"/>
                <a:cs typeface="+mn-cs"/>
              </a:rPr>
              <a:t>onnect patients to programs and events within the community, including those sponsored by faith-based organizations,</a:t>
            </a:r>
            <a:r>
              <a:rPr lang="en-US" sz="1200" kern="1200" baseline="0" dirty="0">
                <a:solidFill>
                  <a:schemeClr val="tx1"/>
                </a:solidFill>
                <a:effectLst/>
                <a:latin typeface="+mn-lt"/>
                <a:ea typeface="+mn-ea"/>
                <a:cs typeface="+mn-cs"/>
              </a:rPr>
              <a:t> and p</a:t>
            </a:r>
            <a:r>
              <a:rPr lang="en-US" sz="1200" kern="1200" dirty="0">
                <a:solidFill>
                  <a:schemeClr val="tx1"/>
                </a:solidFill>
                <a:effectLst/>
                <a:latin typeface="+mn-lt"/>
                <a:ea typeface="+mn-ea"/>
                <a:cs typeface="+mn-cs"/>
              </a:rPr>
              <a:t>rescribe exercise to their patients.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Those in public health can support work at the community level to provide opportunities</a:t>
            </a:r>
            <a:r>
              <a:rPr lang="en-US" sz="1200" kern="1200" baseline="0" dirty="0">
                <a:solidFill>
                  <a:schemeClr val="tx1"/>
                </a:solidFill>
                <a:effectLst/>
                <a:latin typeface="+mn-lt"/>
                <a:ea typeface="+mn-ea"/>
                <a:cs typeface="+mn-cs"/>
              </a:rPr>
              <a:t> for safe physical activity. They can coordinate activities among sectors and disseminate messages about the importance of physical activity to the public.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effectLst/>
                <a:latin typeface="+mn-lt"/>
                <a:ea typeface="+mn-ea"/>
                <a:cs typeface="+mn-cs"/>
              </a:rPr>
              <a:t>More information about the role of these sectors is in the National Physical Activity Plan which includes objectives and strategies for each of the nine sectors highlighted. Note: the National Physical Activity Plan is a product of the </a:t>
            </a:r>
            <a:r>
              <a:rPr lang="en-US" sz="1200" b="0" i="0" u="none" strike="noStrike" kern="1200" dirty="0">
                <a:solidFill>
                  <a:schemeClr val="accent6"/>
                </a:solidFill>
                <a:effectLst/>
                <a:latin typeface="+mn-lt"/>
                <a:ea typeface="+mn-ea"/>
                <a:cs typeface="+mn-cs"/>
              </a:rPr>
              <a:t>National Physical Activity Plan Alliance</a:t>
            </a:r>
            <a:r>
              <a:rPr lang="en-US" sz="1200" b="0" i="0" kern="1200" dirty="0">
                <a:solidFill>
                  <a:schemeClr val="tx1"/>
                </a:solidFill>
                <a:effectLst/>
                <a:latin typeface="+mn-lt"/>
                <a:ea typeface="+mn-ea"/>
                <a:cs typeface="+mn-cs"/>
              </a:rPr>
              <a:t>. The Plan </a:t>
            </a:r>
            <a:r>
              <a:rPr lang="en-US" sz="1200" kern="1200" baseline="0" dirty="0">
                <a:solidFill>
                  <a:schemeClr val="tx1"/>
                </a:solidFill>
                <a:effectLst/>
                <a:latin typeface="+mn-lt"/>
                <a:ea typeface="+mn-ea"/>
                <a:cs typeface="+mn-cs"/>
              </a:rPr>
              <a:t>can be accessed at http://www.physicalactivityplan.org/index.html</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381599-21C2-F14B-87B4-900CBA0E691B}" type="slidenum">
              <a:rPr lang="en-US" smtClean="0"/>
              <a:t>35</a:t>
            </a:fld>
            <a:endParaRPr lang="en-US"/>
          </a:p>
        </p:txBody>
      </p:sp>
    </p:spTree>
    <p:extLst>
      <p:ext uri="{BB962C8B-B14F-4D97-AF65-F5344CB8AC3E}">
        <p14:creationId xmlns:p14="http://schemas.microsoft.com/office/powerpoint/2010/main" val="2441773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36</a:t>
            </a:fld>
            <a:endParaRPr lang="en-US"/>
          </a:p>
        </p:txBody>
      </p:sp>
    </p:spTree>
    <p:extLst>
      <p:ext uri="{BB962C8B-B14F-4D97-AF65-F5344CB8AC3E}">
        <p14:creationId xmlns:p14="http://schemas.microsoft.com/office/powerpoint/2010/main" val="1922837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D381599-21C2-F14B-87B4-900CBA0E691B}" type="slidenum">
              <a:rPr lang="en-US" smtClean="0"/>
              <a:t>37</a:t>
            </a:fld>
            <a:endParaRPr lang="en-US"/>
          </a:p>
        </p:txBody>
      </p:sp>
    </p:spTree>
    <p:extLst>
      <p:ext uri="{BB962C8B-B14F-4D97-AF65-F5344CB8AC3E}">
        <p14:creationId xmlns:p14="http://schemas.microsoft.com/office/powerpoint/2010/main" val="3061850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HHS completed an extensive amount of audience</a:t>
            </a:r>
            <a:r>
              <a:rPr lang="en-US" baseline="0" dirty="0"/>
              <a:t> research and user testing to inform the campaign. On this slide, you can see a summary of these activities, which included research and testing with adults, parents, children, teenagers, health professionals, and physical activity stakeholders.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063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HHS used audience research to inform a suite</a:t>
            </a:r>
            <a:r>
              <a:rPr lang="en-US" baseline="0" dirty="0"/>
              <a:t> of over 40 resources that are available in English and Spanish at health.gov. Just a few of these resources are pictured on the slide. </a:t>
            </a:r>
          </a:p>
          <a:p>
            <a:endParaRPr lang="en-US" baseline="0" dirty="0"/>
          </a:p>
          <a:p>
            <a:r>
              <a:rPr lang="en-US" baseline="0" dirty="0"/>
              <a:t>These resources include:</a:t>
            </a:r>
          </a:p>
          <a:p>
            <a:pPr marL="171450" indent="-171450">
              <a:buFont typeface="Arial" panose="020B0604020202020204" pitchFamily="34" charset="0"/>
              <a:buChar char="•"/>
            </a:pPr>
            <a:r>
              <a:rPr lang="en-US" baseline="0" dirty="0"/>
              <a:t>A weekly activity planner for adults that allows users to develop a personalized plan for meeting the recommendations based on their preferences,</a:t>
            </a:r>
          </a:p>
          <a:p>
            <a:pPr marL="171450" indent="-171450">
              <a:buFont typeface="Arial" panose="020B0604020202020204" pitchFamily="34" charset="0"/>
              <a:buChar char="•"/>
            </a:pPr>
            <a:r>
              <a:rPr lang="en-US" baseline="0" dirty="0"/>
              <a:t>An interactive infographic for parents to assess opportunities for their school-aged children to get active throughout the day,</a:t>
            </a:r>
          </a:p>
          <a:p>
            <a:pPr marL="171450" indent="-171450">
              <a:buFont typeface="Arial" panose="020B0604020202020204" pitchFamily="34" charset="0"/>
              <a:buChar char="•"/>
            </a:pPr>
            <a:r>
              <a:rPr lang="en-US" baseline="0" dirty="0"/>
              <a:t>A series of five posters and five factsheets for adults, older adults, parents, children, and health professionals, and</a:t>
            </a:r>
          </a:p>
          <a:p>
            <a:pPr marL="171450" indent="-171450">
              <a:buFont typeface="Arial" panose="020B0604020202020204" pitchFamily="34" charset="0"/>
              <a:buChar char="•"/>
            </a:pPr>
            <a:r>
              <a:rPr lang="en-US" baseline="0" dirty="0"/>
              <a:t>A series of four videos with tips for adults and parents to fit more physical activity into the day. </a:t>
            </a:r>
          </a:p>
          <a:p>
            <a:pPr marL="171450" indent="-171450">
              <a:buFont typeface="Arial" panose="020B0604020202020204" pitchFamily="34" charset="0"/>
              <a:buChar char="•"/>
            </a:pPr>
            <a:r>
              <a:rPr lang="en-US" baseline="0" dirty="0"/>
              <a:t>A toolkit for promoting the Move Your Way campaign through social media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733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40</a:t>
            </a:fld>
            <a:endParaRPr lang="en-US"/>
          </a:p>
        </p:txBody>
      </p:sp>
    </p:spTree>
    <p:extLst>
      <p:ext uri="{BB962C8B-B14F-4D97-AF65-F5344CB8AC3E}">
        <p14:creationId xmlns:p14="http://schemas.microsoft.com/office/powerpoint/2010/main" val="3091396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41</a:t>
            </a:fld>
            <a:endParaRPr lang="en-US"/>
          </a:p>
        </p:txBody>
      </p:sp>
    </p:spTree>
    <p:extLst>
      <p:ext uri="{BB962C8B-B14F-4D97-AF65-F5344CB8AC3E}">
        <p14:creationId xmlns:p14="http://schemas.microsoft.com/office/powerpoint/2010/main" val="253044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Narrow" pitchFamily="34" charset="0"/>
              </a:rPr>
              <a:t>HHS took the Committee’s Scientific report and used it, as well as comments from the public and federal agencies, to </a:t>
            </a:r>
            <a:r>
              <a:rPr lang="en-US" sz="1200" b="0" baseline="0" dirty="0">
                <a:latin typeface="Arial Narrow" pitchFamily="34" charset="0"/>
              </a:rPr>
              <a:t>write the second edition of the Guidelines</a:t>
            </a:r>
            <a:r>
              <a:rPr lang="en-US" sz="1200" b="1" baseline="0" dirty="0">
                <a:latin typeface="Arial Narrow" pitchFamily="34" charset="0"/>
              </a:rPr>
              <a:t>. </a:t>
            </a:r>
          </a:p>
          <a:p>
            <a:endParaRPr lang="en-US" sz="1200" b="1" kern="1200" baseline="0" dirty="0">
              <a:solidFill>
                <a:schemeClr val="tx1"/>
              </a:solidFill>
              <a:effectLst/>
              <a:latin typeface="Arial Narrow" pitchFamily="34" charset="0"/>
              <a:ea typeface="+mn-ea"/>
              <a:cs typeface="+mn-cs"/>
            </a:endParaRPr>
          </a:p>
          <a:p>
            <a:r>
              <a:rPr lang="en-US" sz="1200" kern="1200" dirty="0">
                <a:solidFill>
                  <a:schemeClr val="tx1"/>
                </a:solidFill>
                <a:effectLst/>
                <a:latin typeface="+mn-lt"/>
                <a:ea typeface="+mn-ea"/>
                <a:cs typeface="+mn-cs"/>
              </a:rPr>
              <a:t>Additionally, the Physical Activity Guidelines for Americans undergoes peer review and clearance across the federal government prior to being approved and released by HHS.</a:t>
            </a:r>
          </a:p>
          <a:p>
            <a:endParaRPr lang="en-US" dirty="0"/>
          </a:p>
          <a:p>
            <a:r>
              <a:rPr lang="en-US" dirty="0"/>
              <a:t>The Guidelines informs physical activity programs, research, and</a:t>
            </a:r>
            <a:r>
              <a:rPr lang="en-US" baseline="0" dirty="0"/>
              <a:t> initiatives</a:t>
            </a:r>
            <a:r>
              <a:rPr lang="en-US" dirty="0"/>
              <a:t> across the federal government and at the state</a:t>
            </a:r>
            <a:r>
              <a:rPr lang="en-US" baseline="0" dirty="0"/>
              <a:t> and local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rial Narrow" pitchFamily="34" charset="0"/>
            </a:endParaRPr>
          </a:p>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5</a:t>
            </a:fld>
            <a:endParaRPr lang="en-US"/>
          </a:p>
        </p:txBody>
      </p:sp>
    </p:spTree>
    <p:extLst>
      <p:ext uri="{BB962C8B-B14F-4D97-AF65-F5344CB8AC3E}">
        <p14:creationId xmlns:p14="http://schemas.microsoft.com/office/powerpoint/2010/main" val="386413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182352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81599-21C2-F14B-87B4-900CBA0E691B}" type="slidenum">
              <a:rPr lang="en-US" smtClean="0"/>
              <a:t>8</a:t>
            </a:fld>
            <a:endParaRPr lang="en-US"/>
          </a:p>
        </p:txBody>
      </p:sp>
    </p:spTree>
    <p:extLst>
      <p:ext uri="{BB962C8B-B14F-4D97-AF65-F5344CB8AC3E}">
        <p14:creationId xmlns:p14="http://schemas.microsoft.com/office/powerpoint/2010/main" val="251013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381599-21C2-F14B-87B4-900CBA0E691B}" type="slidenum">
              <a:rPr lang="en-US" smtClean="0"/>
              <a:t>9</a:t>
            </a:fld>
            <a:endParaRPr lang="en-US"/>
          </a:p>
        </p:txBody>
      </p:sp>
    </p:spTree>
    <p:extLst>
      <p:ext uri="{BB962C8B-B14F-4D97-AF65-F5344CB8AC3E}">
        <p14:creationId xmlns:p14="http://schemas.microsoft.com/office/powerpoint/2010/main" val="2955469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10</a:t>
            </a:fld>
            <a:endParaRPr lang="en-US"/>
          </a:p>
        </p:txBody>
      </p:sp>
    </p:spTree>
    <p:extLst>
      <p:ext uri="{BB962C8B-B14F-4D97-AF65-F5344CB8AC3E}">
        <p14:creationId xmlns:p14="http://schemas.microsoft.com/office/powerpoint/2010/main" val="190083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11</a:t>
            </a:fld>
            <a:endParaRPr lang="en-US"/>
          </a:p>
        </p:txBody>
      </p:sp>
    </p:spTree>
    <p:extLst>
      <p:ext uri="{BB962C8B-B14F-4D97-AF65-F5344CB8AC3E}">
        <p14:creationId xmlns:p14="http://schemas.microsoft.com/office/powerpoint/2010/main" val="309052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2364326" y="3107161"/>
            <a:ext cx="9602388" cy="583252"/>
          </a:xfrm>
          <a:prstGeom prst="rect">
            <a:avLst/>
          </a:prstGeom>
        </p:spPr>
        <p:txBody>
          <a:bodyPr lIns="0" tIns="0" rIns="0" bIns="0" anchor="ctr">
            <a:noAutofit/>
          </a:bodyPr>
          <a:lstStyle>
            <a:lvl1pPr marL="0" indent="0" algn="l">
              <a:buNone/>
              <a:defRPr sz="2800" b="0" baseline="0">
                <a:solidFill>
                  <a:schemeClr val="bg1"/>
                </a:solidFill>
                <a:latin typeface="Arial" panose="020B0604020202020204" pitchFamily="34" charset="0"/>
                <a:cs typeface="Arial" panose="020B0604020202020204" pitchFamily="34" charset="0"/>
              </a:defRPr>
            </a:lvl1pPr>
          </a:lstStyle>
          <a:p>
            <a:pPr lvl="0"/>
            <a:r>
              <a:rPr lang="en-US" dirty="0"/>
              <a:t>Click to add presenters’ names</a:t>
            </a:r>
          </a:p>
        </p:txBody>
      </p:sp>
      <p:sp>
        <p:nvSpPr>
          <p:cNvPr id="7" name="Text Placeholder 8">
            <a:extLst>
              <a:ext uri="{FF2B5EF4-FFF2-40B4-BE49-F238E27FC236}">
                <a16:creationId xmlns:a16="http://schemas.microsoft.com/office/drawing/2014/main" id="{519F2A3F-ADF4-5445-9709-5965CA22609A}"/>
              </a:ext>
            </a:extLst>
          </p:cNvPr>
          <p:cNvSpPr>
            <a:spLocks noGrp="1"/>
          </p:cNvSpPr>
          <p:nvPr>
            <p:ph type="body" sz="quarter" idx="15" hasCustomPrompt="1"/>
          </p:nvPr>
        </p:nvSpPr>
        <p:spPr>
          <a:xfrm>
            <a:off x="2364326" y="4028661"/>
            <a:ext cx="9602388" cy="455385"/>
          </a:xfrm>
          <a:prstGeom prst="rect">
            <a:avLst/>
          </a:prstGeom>
        </p:spPr>
        <p:txBody>
          <a:bodyPr lIns="0" tIns="0" rIns="0" bIns="0" anchor="ctr">
            <a:noAutofit/>
          </a:bodyPr>
          <a:lstStyle>
            <a:lvl1pPr marL="0" indent="0" algn="l">
              <a:buNone/>
              <a:defRPr sz="2000" b="0" baseline="0">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
        <p:nvSpPr>
          <p:cNvPr id="20" name="Title 19">
            <a:extLst>
              <a:ext uri="{FF2B5EF4-FFF2-40B4-BE49-F238E27FC236}">
                <a16:creationId xmlns:a16="http://schemas.microsoft.com/office/drawing/2014/main" id="{32C4505D-51C7-004F-ADCE-852D7235F697}"/>
              </a:ext>
            </a:extLst>
          </p:cNvPr>
          <p:cNvSpPr>
            <a:spLocks noGrp="1"/>
          </p:cNvSpPr>
          <p:nvPr>
            <p:ph type="title" hasCustomPrompt="1"/>
          </p:nvPr>
        </p:nvSpPr>
        <p:spPr>
          <a:xfrm>
            <a:off x="2364326" y="2425149"/>
            <a:ext cx="9602388" cy="682012"/>
          </a:xfrm>
          <a:prstGeom prst="rect">
            <a:avLst/>
          </a:prstGeom>
        </p:spPr>
        <p:txBody>
          <a:bodyPr lIns="0" tIns="0" rIns="0" bIns="0" anchor="t" anchorCtr="0"/>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Presentation Title</a:t>
            </a:r>
          </a:p>
        </p:txBody>
      </p:sp>
    </p:spTree>
    <p:extLst>
      <p:ext uri="{BB962C8B-B14F-4D97-AF65-F5344CB8AC3E}">
        <p14:creationId xmlns:p14="http://schemas.microsoft.com/office/powerpoint/2010/main" val="4103185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79"/>
            <a:ext cx="11247120" cy="731519"/>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7">
            <a:extLst>
              <a:ext uri="{FF2B5EF4-FFF2-40B4-BE49-F238E27FC236}">
                <a16:creationId xmlns:a16="http://schemas.microsoft.com/office/drawing/2014/main" id="{EA6333C4-CB16-0048-A733-0398545D0F71}"/>
              </a:ext>
            </a:extLst>
          </p:cNvPr>
          <p:cNvSpPr>
            <a:spLocks noGrp="1"/>
          </p:cNvSpPr>
          <p:nvPr>
            <p:ph type="body" sz="quarter" idx="20"/>
          </p:nvPr>
        </p:nvSpPr>
        <p:spPr>
          <a:xfrm>
            <a:off x="477953" y="5489450"/>
            <a:ext cx="2511425" cy="4524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6B86EB77-87A4-6F4F-A156-5A69C4CC3E98}"/>
              </a:ext>
            </a:extLst>
          </p:cNvPr>
          <p:cNvSpPr>
            <a:spLocks noGrp="1"/>
          </p:cNvSpPr>
          <p:nvPr>
            <p:ph type="body" sz="quarter" idx="21"/>
          </p:nvPr>
        </p:nvSpPr>
        <p:spPr>
          <a:xfrm>
            <a:off x="4645801" y="5489450"/>
            <a:ext cx="2511425" cy="4524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DCFAACA8-E291-334F-BDC8-F927776F1500}"/>
              </a:ext>
            </a:extLst>
          </p:cNvPr>
          <p:cNvSpPr>
            <a:spLocks noGrp="1"/>
          </p:cNvSpPr>
          <p:nvPr>
            <p:ph type="body" sz="quarter" idx="22"/>
          </p:nvPr>
        </p:nvSpPr>
        <p:spPr>
          <a:xfrm>
            <a:off x="8792499" y="5489450"/>
            <a:ext cx="2511425" cy="4524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79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2 columns">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200" y="1828800"/>
            <a:ext cx="5481782"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0"/>
          <p:cNvSpPr>
            <a:spLocks noGrp="1"/>
          </p:cNvSpPr>
          <p:nvPr>
            <p:ph type="body" sz="quarter" idx="19" hasCustomPrompt="1"/>
          </p:nvPr>
        </p:nvSpPr>
        <p:spPr>
          <a:xfrm>
            <a:off x="6105236" y="1828799"/>
            <a:ext cx="5599084"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F11025C2-B249-254B-8DF0-76CBD41E88AF}"/>
              </a:ext>
            </a:extLst>
          </p:cNvPr>
          <p:cNvSpPr>
            <a:spLocks noGrp="1"/>
          </p:cNvSpPr>
          <p:nvPr>
            <p:ph type="body" sz="quarter" idx="20"/>
          </p:nvPr>
        </p:nvSpPr>
        <p:spPr>
          <a:xfrm>
            <a:off x="9856788" y="5671594"/>
            <a:ext cx="2157412" cy="6762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85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3" name="TextBox 2"/>
          <p:cNvSpPr txBox="1"/>
          <p:nvPr userDrawn="1"/>
        </p:nvSpPr>
        <p:spPr>
          <a:xfrm>
            <a:off x="129308" y="6077527"/>
            <a:ext cx="10012219" cy="646331"/>
          </a:xfrm>
          <a:prstGeom prst="rect">
            <a:avLst/>
          </a:prstGeom>
          <a:solidFill>
            <a:schemeClr val="bg1"/>
          </a:solid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spTree>
    <p:extLst>
      <p:ext uri="{BB962C8B-B14F-4D97-AF65-F5344CB8AC3E}">
        <p14:creationId xmlns:p14="http://schemas.microsoft.com/office/powerpoint/2010/main" val="4362446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84691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0F2B-9528-1F4A-BFA5-AA18243C07A6}"/>
              </a:ext>
            </a:extLst>
          </p:cNvPr>
          <p:cNvSpPr>
            <a:spLocks noGrp="1"/>
          </p:cNvSpPr>
          <p:nvPr>
            <p:ph type="title" hasCustomPrompt="1"/>
          </p:nvPr>
        </p:nvSpPr>
        <p:spPr>
          <a:xfrm>
            <a:off x="1770927" y="2743200"/>
            <a:ext cx="9606987" cy="643180"/>
          </a:xfrm>
          <a:prstGeom prst="rect">
            <a:avLst/>
          </a:prstGeom>
        </p:spPr>
        <p:txBody>
          <a:bodyPr lIns="0" tIns="0" rIns="0" bIns="0" anchor="t" anchorCtr="0"/>
          <a:lstStyle>
            <a:lvl1pPr algn="l">
              <a:defRPr b="1">
                <a:latin typeface="Arial" panose="020B0604020202020204" pitchFamily="34" charset="0"/>
                <a:cs typeface="Arial" panose="020B0604020202020204" pitchFamily="34" charset="0"/>
              </a:defRPr>
            </a:lvl1pPr>
          </a:lstStyle>
          <a:p>
            <a:r>
              <a:rPr lang="en-US" dirty="0"/>
              <a:t>Click to edit section title</a:t>
            </a:r>
          </a:p>
        </p:txBody>
      </p:sp>
      <p:sp>
        <p:nvSpPr>
          <p:cNvPr id="10" name="Slide Number Placeholder 9">
            <a:extLst>
              <a:ext uri="{FF2B5EF4-FFF2-40B4-BE49-F238E27FC236}">
                <a16:creationId xmlns:a16="http://schemas.microsoft.com/office/drawing/2014/main" id="{43CFF645-89A6-F347-B45B-9B5AF01877F8}"/>
              </a:ext>
            </a:extLst>
          </p:cNvPr>
          <p:cNvSpPr>
            <a:spLocks noGrp="1"/>
          </p:cNvSpPr>
          <p:nvPr>
            <p:ph type="sldNum" sz="quarter" idx="11"/>
          </p:nvPr>
        </p:nvSpPr>
        <p:spPr>
          <a:xfrm>
            <a:off x="10808208" y="6254496"/>
            <a:ext cx="914400" cy="448056"/>
          </a:xfrm>
        </p:spPr>
        <p:txBody>
          <a:bodyPr/>
          <a:lstStyle>
            <a:lvl1pPr algn="r">
              <a:defRPr/>
            </a:lvl1pPr>
          </a:lstStyle>
          <a:p>
            <a:fld id="{5BD7419E-EE0A-3345-BF0F-B6C93364400E}" type="slidenum">
              <a:rPr lang="en-US" smtClean="0"/>
              <a:pPr/>
              <a:t>‹#›</a:t>
            </a:fld>
            <a:endParaRPr lang="en-US" dirty="0"/>
          </a:p>
        </p:txBody>
      </p:sp>
    </p:spTree>
    <p:extLst>
      <p:ext uri="{BB962C8B-B14F-4D97-AF65-F5344CB8AC3E}">
        <p14:creationId xmlns:p14="http://schemas.microsoft.com/office/powerpoint/2010/main" val="395673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200" y="1929159"/>
            <a:ext cx="594360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197639"/>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253311BA-78DE-634B-A65B-7121DFA747F3}"/>
              </a:ext>
            </a:extLst>
          </p:cNvPr>
          <p:cNvSpPr>
            <a:spLocks noGrp="1"/>
          </p:cNvSpPr>
          <p:nvPr>
            <p:ph type="pic" sz="quarter" idx="19" hasCustomPrompt="1"/>
          </p:nvPr>
        </p:nvSpPr>
        <p:spPr>
          <a:xfrm>
            <a:off x="6857999" y="1929158"/>
            <a:ext cx="4846639" cy="3842796"/>
          </a:xfrm>
          <a:prstGeom prst="rect">
            <a:avLst/>
          </a:prstGeom>
        </p:spPr>
        <p:txBody>
          <a:bodyPr anchor="t"/>
          <a:lstStyle>
            <a:lvl1pPr marL="0" indent="0">
              <a:spcBef>
                <a:spcPts val="0"/>
              </a:spcBef>
              <a:buNone/>
              <a:defRPr sz="2400" b="0">
                <a:solidFill>
                  <a:schemeClr val="accent6"/>
                </a:solidFill>
                <a:latin typeface="Arial" panose="020B0604020202020204" pitchFamily="34" charset="0"/>
                <a:cs typeface="Arial" panose="020B0604020202020204" pitchFamily="34" charset="0"/>
              </a:defRPr>
            </a:lvl1pPr>
          </a:lstStyle>
          <a:p>
            <a:r>
              <a:rPr lang="en-US" dirty="0"/>
              <a:t>Click to add an image</a:t>
            </a:r>
          </a:p>
        </p:txBody>
      </p:sp>
    </p:spTree>
    <p:extLst>
      <p:ext uri="{BB962C8B-B14F-4D97-AF65-F5344CB8AC3E}">
        <p14:creationId xmlns:p14="http://schemas.microsoft.com/office/powerpoint/2010/main" val="333051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199" y="1828800"/>
            <a:ext cx="1124712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8750A80-3C90-BF4E-87A1-3A49CC290600}"/>
              </a:ext>
            </a:extLst>
          </p:cNvPr>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106300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200" y="1828800"/>
            <a:ext cx="11247120" cy="3842795"/>
          </a:xfrm>
          <a:prstGeom prst="rect">
            <a:avLst/>
          </a:prstGeom>
        </p:spPr>
        <p:txBody>
          <a:bodyPr>
            <a:noAutofit/>
          </a:bodyPr>
          <a:lstStyle>
            <a:lvl1pPr marL="0" indent="0">
              <a:spcBef>
                <a:spcPts val="0"/>
              </a:spcBef>
              <a:spcAft>
                <a:spcPts val="600"/>
              </a:spcAft>
              <a:buClr>
                <a:schemeClr val="accent6"/>
              </a:buClr>
              <a:buSzPct val="105000"/>
              <a:buFont typeface="Arial" panose="020B0604020202020204" pitchFamily="34" charset="0"/>
              <a:buNone/>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accent6"/>
              </a:buClr>
              <a:buSzPct val="85000"/>
              <a:buFont typeface="Courier New" panose="02070309020205020404" pitchFamily="49" charset="0"/>
              <a:buChar char="o"/>
              <a:defRPr sz="2400">
                <a:solidFill>
                  <a:schemeClr val="accent6">
                    <a:lumMod val="75000"/>
                  </a:schemeClr>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accent6"/>
              </a:buClr>
              <a:buSzPct val="95000"/>
              <a:buFont typeface="Wingdings" pitchFamily="2" charset="2"/>
              <a:buChar char="§"/>
              <a:defRPr sz="2400">
                <a:solidFill>
                  <a:schemeClr val="accent6">
                    <a:lumMod val="75000"/>
                  </a:schemeClr>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p:txBody>
      </p:sp>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1289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Picture Placeholder 3">
            <a:extLst>
              <a:ext uri="{FF2B5EF4-FFF2-40B4-BE49-F238E27FC236}">
                <a16:creationId xmlns:a16="http://schemas.microsoft.com/office/drawing/2014/main" id="{32BDC88A-2123-AA4B-BF01-62E12EB046BB}"/>
              </a:ext>
            </a:extLst>
          </p:cNvPr>
          <p:cNvSpPr>
            <a:spLocks noGrp="1"/>
          </p:cNvSpPr>
          <p:nvPr>
            <p:ph type="pic" sz="quarter" idx="19" hasCustomPrompt="1"/>
          </p:nvPr>
        </p:nvSpPr>
        <p:spPr>
          <a:xfrm>
            <a:off x="457200" y="1828800"/>
            <a:ext cx="11247120" cy="3840480"/>
          </a:xfrm>
          <a:prstGeom prst="rect">
            <a:avLst/>
          </a:prstGeo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stStyle>
          <a:p>
            <a:r>
              <a:rPr lang="en-US" dirty="0"/>
              <a:t>Click to add an image</a:t>
            </a:r>
          </a:p>
        </p:txBody>
      </p:sp>
    </p:spTree>
    <p:extLst>
      <p:ext uri="{BB962C8B-B14F-4D97-AF65-F5344CB8AC3E}">
        <p14:creationId xmlns:p14="http://schemas.microsoft.com/office/powerpoint/2010/main" val="359792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able Placeholder 4">
            <a:extLst>
              <a:ext uri="{FF2B5EF4-FFF2-40B4-BE49-F238E27FC236}">
                <a16:creationId xmlns:a16="http://schemas.microsoft.com/office/drawing/2014/main" id="{F797E9E6-208C-7547-A06B-37A352CA1037}"/>
              </a:ext>
            </a:extLst>
          </p:cNvPr>
          <p:cNvSpPr>
            <a:spLocks noGrp="1"/>
          </p:cNvSpPr>
          <p:nvPr>
            <p:ph type="tbl" sz="quarter" idx="20" hasCustomPrompt="1"/>
          </p:nvPr>
        </p:nvSpPr>
        <p:spPr>
          <a:xfrm>
            <a:off x="457200" y="1828800"/>
            <a:ext cx="11247120" cy="3840163"/>
          </a:xfrm>
          <a:prstGeom prst="rect">
            <a:avLst/>
          </a:prstGeom>
        </p:spPr>
        <p:txBody>
          <a:bodyPr/>
          <a:lstStyle>
            <a:lvl1pPr marL="0" indent="0">
              <a:spcBef>
                <a:spcPts val="0"/>
              </a:spcBef>
              <a:buNone/>
              <a:defRPr sz="2400">
                <a:solidFill>
                  <a:schemeClr val="accent6"/>
                </a:solidFill>
                <a:latin typeface="Arial" panose="020B0604020202020204" pitchFamily="34" charset="0"/>
                <a:cs typeface="Arial" panose="020B0604020202020204" pitchFamily="34" charset="0"/>
              </a:defRPr>
            </a:lvl1pPr>
          </a:lstStyle>
          <a:p>
            <a:r>
              <a:rPr lang="en-US" dirty="0"/>
              <a:t>Click to add a table</a:t>
            </a:r>
          </a:p>
        </p:txBody>
      </p:sp>
    </p:spTree>
    <p:extLst>
      <p:ext uri="{BB962C8B-B14F-4D97-AF65-F5344CB8AC3E}">
        <p14:creationId xmlns:p14="http://schemas.microsoft.com/office/powerpoint/2010/main" val="37262395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1" y="0"/>
            <a:ext cx="12191999"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Slide Number Placeholder 8">
            <a:extLst>
              <a:ext uri="{FF2B5EF4-FFF2-40B4-BE49-F238E27FC236}">
                <a16:creationId xmlns:a16="http://schemas.microsoft.com/office/drawing/2014/main" id="{A3F74977-042E-5A41-8350-64CF6587AFA1}"/>
              </a:ext>
            </a:extLst>
          </p:cNvPr>
          <p:cNvSpPr>
            <a:spLocks noGrp="1"/>
          </p:cNvSpPr>
          <p:nvPr>
            <p:ph type="sldNum" sz="quarter" idx="4"/>
          </p:nvPr>
        </p:nvSpPr>
        <p:spPr>
          <a:xfrm>
            <a:off x="10808208" y="6254496"/>
            <a:ext cx="914400" cy="448056"/>
          </a:xfrm>
          <a:prstGeom prst="rect">
            <a:avLst/>
          </a:prstGeom>
        </p:spPr>
        <p:txBody>
          <a:bodyPr vert="horz" lIns="0" tIns="0" rIns="0" bIns="0" rtlCol="0" anchor="ctr"/>
          <a:lstStyle>
            <a:lvl1pPr algn="r">
              <a:defRPr sz="1600">
                <a:solidFill>
                  <a:schemeClr val="tx2">
                    <a:lumMod val="50000"/>
                  </a:schemeClr>
                </a:solidFill>
                <a:latin typeface="Arial" panose="020B0604020202020204" pitchFamily="34" charset="0"/>
                <a:cs typeface="Arial" panose="020B0604020202020204" pitchFamily="34" charset="0"/>
              </a:defRPr>
            </a:lvl1pPr>
          </a:lstStyle>
          <a:p>
            <a:fld id="{5BD7419E-EE0A-3345-BF0F-B6C93364400E}" type="slidenum">
              <a:rPr lang="en-US" smtClean="0"/>
              <a:pPr/>
              <a:t>‹#›</a:t>
            </a:fld>
            <a:endParaRPr lang="en-US" dirty="0"/>
          </a:p>
        </p:txBody>
      </p:sp>
      <p:sp>
        <p:nvSpPr>
          <p:cNvPr id="11" name="Title Placeholder 10">
            <a:extLst>
              <a:ext uri="{FF2B5EF4-FFF2-40B4-BE49-F238E27FC236}">
                <a16:creationId xmlns:a16="http://schemas.microsoft.com/office/drawing/2014/main" id="{12C1AE31-E788-6B44-8A39-00EC4AB51A7F}"/>
              </a:ext>
            </a:extLst>
          </p:cNvPr>
          <p:cNvSpPr>
            <a:spLocks noGrp="1"/>
          </p:cNvSpPr>
          <p:nvPr>
            <p:ph type="title"/>
          </p:nvPr>
        </p:nvSpPr>
        <p:spPr>
          <a:xfrm>
            <a:off x="1773936" y="2743200"/>
            <a:ext cx="9140991" cy="548640"/>
          </a:xfrm>
          <a:prstGeom prst="rect">
            <a:avLst/>
          </a:prstGeom>
        </p:spPr>
        <p:txBody>
          <a:bodyPr vert="horz" lIns="0" tIns="0" rIns="0" bIns="0" rtlCol="0" anchor="t" anchorCtr="0">
            <a:noAutofit/>
          </a:bodyPr>
          <a:lstStyle/>
          <a:p>
            <a:r>
              <a:rPr lang="en-US" dirty="0"/>
              <a:t>Click to edit section title</a:t>
            </a:r>
          </a:p>
        </p:txBody>
      </p:sp>
      <p:sp>
        <p:nvSpPr>
          <p:cNvPr id="6" name="TextBox 5"/>
          <p:cNvSpPr txBox="1"/>
          <p:nvPr userDrawn="1"/>
        </p:nvSpPr>
        <p:spPr>
          <a:xfrm>
            <a:off x="129308" y="6077527"/>
            <a:ext cx="10012219" cy="646331"/>
          </a:xfrm>
          <a:prstGeom prst="rect">
            <a:avLst/>
          </a:prstGeom>
          <a:solidFill>
            <a:schemeClr val="bg1"/>
          </a:solid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spTree>
    <p:extLst>
      <p:ext uri="{BB962C8B-B14F-4D97-AF65-F5344CB8AC3E}">
        <p14:creationId xmlns:p14="http://schemas.microsoft.com/office/powerpoint/2010/main" val="1074149435"/>
      </p:ext>
    </p:extLst>
  </p:cSld>
  <p:clrMap bg1="lt1" tx1="dk1" bg2="lt2" tx2="dk2" accent1="accent1" accent2="accent2" accent3="accent3" accent4="accent4" accent5="accent5" accent6="accent6" hlink="hlink" folHlink="folHlink"/>
  <p:sldLayoutIdLst>
    <p:sldLayoutId id="2147483689" r:id="rId1"/>
    <p:sldLayoutId id="2147483695" r:id="rId2"/>
    <p:sldLayoutId id="2147483697" r:id="rId3"/>
    <p:sldLayoutId id="2147483702" r:id="rId4"/>
  </p:sldLayoutIdLst>
  <p:hf sldNum="0" hdr="0" ftr="0" dt="0"/>
  <p:txStyles>
    <p:titleStyle>
      <a:lvl1pPr algn="l" defTabSz="457200" rtl="0" eaLnBrk="1" latinLnBrk="0" hangingPunct="1">
        <a:spcBef>
          <a:spcPct val="0"/>
        </a:spcBef>
        <a:buNone/>
        <a:defRPr sz="3600" b="1" kern="1200">
          <a:solidFill>
            <a:schemeClr val="accent6">
              <a:lumMod val="50000"/>
            </a:schemeClr>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DBEA6525-0F29-2C43-9025-4CC6D1449957}"/>
              </a:ext>
            </a:extLst>
          </p:cNvPr>
          <p:cNvSpPr>
            <a:spLocks noGrp="1"/>
          </p:cNvSpPr>
          <p:nvPr>
            <p:ph type="sldNum" sz="quarter" idx="4"/>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
        <p:nvSpPr>
          <p:cNvPr id="3" name="TextBox 2"/>
          <p:cNvSpPr txBox="1"/>
          <p:nvPr userDrawn="1"/>
        </p:nvSpPr>
        <p:spPr>
          <a:xfrm>
            <a:off x="129308" y="6077527"/>
            <a:ext cx="10012219" cy="646331"/>
          </a:xfrm>
          <a:prstGeom prst="rect">
            <a:avLst/>
          </a:prstGeom>
          <a:solidFill>
            <a:schemeClr val="bg1"/>
          </a:solid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94" r:id="rId1"/>
    <p:sldLayoutId id="2147483690" r:id="rId2"/>
    <p:sldLayoutId id="2147483691" r:id="rId3"/>
    <p:sldLayoutId id="2147483692" r:id="rId4"/>
    <p:sldLayoutId id="2147483693" r:id="rId5"/>
    <p:sldLayoutId id="2147483701"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health.gov/PAGuidelines"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hyperlink" Target="https://health.gov/MoveYourWay/"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6855B3-383E-AB4E-A6DB-B9D99242B001}"/>
              </a:ext>
            </a:extLst>
          </p:cNvPr>
          <p:cNvSpPr>
            <a:spLocks noGrp="1"/>
          </p:cNvSpPr>
          <p:nvPr>
            <p:ph type="title"/>
          </p:nvPr>
        </p:nvSpPr>
        <p:spPr>
          <a:xfrm>
            <a:off x="589935" y="2974363"/>
            <a:ext cx="10078064" cy="682012"/>
          </a:xfrm>
        </p:spPr>
        <p:txBody>
          <a:bodyPr/>
          <a:lstStyle/>
          <a:p>
            <a:r>
              <a:rPr lang="en-US" dirty="0"/>
              <a:t>Introducing the </a:t>
            </a:r>
            <a:r>
              <a:rPr lang="en-US" i="1" dirty="0"/>
              <a:t>Physical Activity Guidelines for Americans</a:t>
            </a:r>
            <a:r>
              <a:rPr lang="en-US" dirty="0"/>
              <a:t>,  2</a:t>
            </a:r>
            <a:r>
              <a:rPr lang="en-US" baseline="30000" dirty="0"/>
              <a:t>nd</a:t>
            </a:r>
            <a:r>
              <a:rPr lang="en-US" dirty="0"/>
              <a:t> edition</a:t>
            </a:r>
          </a:p>
        </p:txBody>
      </p:sp>
      <p:sp>
        <p:nvSpPr>
          <p:cNvPr id="6" name="Text Placeholder 5"/>
          <p:cNvSpPr>
            <a:spLocks noGrp="1"/>
          </p:cNvSpPr>
          <p:nvPr>
            <p:ph type="body" sz="quarter" idx="15"/>
          </p:nvPr>
        </p:nvSpPr>
        <p:spPr>
          <a:xfrm>
            <a:off x="325423" y="4104623"/>
            <a:ext cx="11542968" cy="455385"/>
          </a:xfrm>
        </p:spPr>
        <p:txBody>
          <a:bodyPr/>
          <a:lstStyle/>
          <a:p>
            <a:pPr algn="ctr"/>
            <a:r>
              <a:rPr lang="en-US" sz="1600" dirty="0"/>
              <a:t>Information adapted from the Physical Activity Guidelines for Americans, 2nd edition. Available at health.gov/</a:t>
            </a:r>
            <a:r>
              <a:rPr lang="en-US" sz="1600" dirty="0" err="1"/>
              <a:t>PAGuidelines</a:t>
            </a:r>
            <a:r>
              <a:rPr lang="en-US" sz="1600" dirty="0"/>
              <a:t>.</a:t>
            </a:r>
          </a:p>
        </p:txBody>
      </p:sp>
      <p:pic>
        <p:nvPicPr>
          <p:cNvPr id="2" name="Picture 1" descr="5 icons of people doing various physical activities." title="PAG Icons">
            <a:extLst>
              <a:ext uri="{FF2B5EF4-FFF2-40B4-BE49-F238E27FC236}">
                <a16:creationId xmlns:a16="http://schemas.microsoft.com/office/drawing/2014/main" id="{C366D994-270A-6B47-8908-88C626BEC47F}"/>
              </a:ext>
            </a:extLst>
          </p:cNvPr>
          <p:cNvPicPr>
            <a:picLocks noChangeAspect="1"/>
          </p:cNvPicPr>
          <p:nvPr/>
        </p:nvPicPr>
        <p:blipFill>
          <a:blip r:embed="rId3"/>
          <a:stretch>
            <a:fillRect/>
          </a:stretch>
        </p:blipFill>
        <p:spPr>
          <a:xfrm>
            <a:off x="589935" y="2308716"/>
            <a:ext cx="3230951" cy="503809"/>
          </a:xfrm>
          <a:prstGeom prst="rect">
            <a:avLst/>
          </a:prstGeom>
        </p:spPr>
      </p:pic>
    </p:spTree>
    <p:extLst>
      <p:ext uri="{BB962C8B-B14F-4D97-AF65-F5344CB8AC3E}">
        <p14:creationId xmlns:p14="http://schemas.microsoft.com/office/powerpoint/2010/main" val="217454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Defining Intensity </a:t>
            </a:r>
          </a:p>
        </p:txBody>
      </p:sp>
      <p:graphicFrame>
        <p:nvGraphicFramePr>
          <p:cNvPr id="5" name="Diagram 4" descr="Aerobic physical activity can be defined on an absolute scale or a relative scale. " title="Defining Intensity"/>
          <p:cNvGraphicFramePr/>
          <p:nvPr>
            <p:extLst>
              <p:ext uri="{D42A27DB-BD31-4B8C-83A1-F6EECF244321}">
                <p14:modId xmlns:p14="http://schemas.microsoft.com/office/powerpoint/2010/main" val="2904571598"/>
              </p:ext>
            </p:extLst>
          </p:nvPr>
        </p:nvGraphicFramePr>
        <p:xfrm>
          <a:off x="662940" y="1788160"/>
          <a:ext cx="6263640" cy="3743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This image includes content from the Guidelines explaining a quick and easy way to assess physical activity intensity. As a rule of thumb, a person doing moderate-intensity aerobic activity can talk, but not sing, during the activity. A person doing vigorous-intensity activity cannot say more than a few words without pausing for a breath. " title="Talk Tes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7728" y="2269234"/>
            <a:ext cx="4066685" cy="2781811"/>
          </a:xfrm>
          <a:prstGeom prst="rect">
            <a:avLst/>
          </a:prstGeom>
        </p:spPr>
      </p:pic>
    </p:spTree>
    <p:extLst>
      <p:ext uri="{BB962C8B-B14F-4D97-AF65-F5344CB8AC3E}">
        <p14:creationId xmlns:p14="http://schemas.microsoft.com/office/powerpoint/2010/main" val="311704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In the Physical Activity Guidelines for Americans </a:t>
            </a:r>
          </a:p>
        </p:txBody>
      </p:sp>
    </p:spTree>
    <p:extLst>
      <p:ext uri="{BB962C8B-B14F-4D97-AF65-F5344CB8AC3E}">
        <p14:creationId xmlns:p14="http://schemas.microsoft.com/office/powerpoint/2010/main" val="304000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5776"/>
            <a:ext cx="7319554" cy="457200"/>
          </a:xfrm>
        </p:spPr>
        <p:txBody>
          <a:bodyPr/>
          <a:lstStyle/>
          <a:p>
            <a:r>
              <a:rPr lang="en-US" dirty="0"/>
              <a:t>What’s New: </a:t>
            </a:r>
            <a:r>
              <a:rPr lang="en-US" i="1" dirty="0"/>
              <a:t>Physical Activity Guidelines for Americans</a:t>
            </a:r>
            <a:r>
              <a:rPr lang="en-US" dirty="0"/>
              <a:t>, 2</a:t>
            </a:r>
            <a:r>
              <a:rPr lang="en-US" baseline="30000" dirty="0"/>
              <a:t>nd</a:t>
            </a:r>
            <a:r>
              <a:rPr lang="en-US" dirty="0"/>
              <a:t> edition</a:t>
            </a:r>
          </a:p>
        </p:txBody>
      </p:sp>
      <p:sp>
        <p:nvSpPr>
          <p:cNvPr id="2" name="Text Placeholder 1"/>
          <p:cNvSpPr>
            <a:spLocks noGrp="1"/>
          </p:cNvSpPr>
          <p:nvPr>
            <p:ph type="body" sz="quarter" idx="4294967295"/>
          </p:nvPr>
        </p:nvSpPr>
        <p:spPr>
          <a:xfrm>
            <a:off x="731520" y="2396599"/>
            <a:ext cx="6801394" cy="3433492"/>
          </a:xfrm>
          <a:prstGeom prst="rect">
            <a:avLst/>
          </a:prstGeom>
        </p:spPr>
        <p:txBody>
          <a:bodyPr/>
          <a:lstStyle/>
          <a:p>
            <a:pPr>
              <a:spcBef>
                <a:spcPts val="0"/>
              </a:spcBef>
              <a:spcAft>
                <a:spcPts val="600"/>
              </a:spcAft>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Expanded science base</a:t>
            </a:r>
          </a:p>
          <a:p>
            <a:pPr>
              <a:spcBef>
                <a:spcPts val="0"/>
              </a:spcBef>
              <a:spcAft>
                <a:spcPts val="600"/>
              </a:spcAft>
              <a:buClr>
                <a:schemeClr val="tx2"/>
              </a:buClr>
              <a:buFont typeface="Arial" panose="020B0604020202020204" pitchFamily="34" charset="0"/>
              <a:buChar char="•"/>
            </a:pPr>
            <a:r>
              <a:rPr lang="en-US" sz="2000" dirty="0">
                <a:latin typeface="Arial" panose="020B0604020202020204" pitchFamily="34" charset="0"/>
                <a:cs typeface="Arial" panose="020B0604020202020204" pitchFamily="34" charset="0"/>
              </a:rPr>
              <a:t>New to this edition:</a:t>
            </a:r>
          </a:p>
          <a:p>
            <a:pPr lvl="1">
              <a:spcBef>
                <a:spcPts val="0"/>
              </a:spcBef>
              <a:spcAft>
                <a:spcPts val="600"/>
              </a:spcAft>
            </a:pPr>
            <a:r>
              <a:rPr lang="en-US" sz="2000" dirty="0">
                <a:latin typeface="Arial" panose="020B0604020202020204" pitchFamily="34" charset="0"/>
                <a:cs typeface="Arial" panose="020B0604020202020204" pitchFamily="34" charset="0"/>
              </a:rPr>
              <a:t>Guidance for preschool-aged children (3-5 years)</a:t>
            </a:r>
          </a:p>
          <a:p>
            <a:pPr lvl="1">
              <a:spcBef>
                <a:spcPts val="0"/>
              </a:spcBef>
              <a:spcAft>
                <a:spcPts val="600"/>
              </a:spcAft>
            </a:pPr>
            <a:r>
              <a:rPr lang="en-US" sz="2000" dirty="0">
                <a:latin typeface="Arial" panose="020B0604020202020204" pitchFamily="34" charset="0"/>
                <a:cs typeface="Arial" panose="020B0604020202020204" pitchFamily="34" charset="0"/>
              </a:rPr>
              <a:t>Discussion of sedentary behavior</a:t>
            </a:r>
          </a:p>
          <a:p>
            <a:pPr lvl="1">
              <a:spcBef>
                <a:spcPts val="0"/>
              </a:spcBef>
              <a:spcAft>
                <a:spcPts val="600"/>
              </a:spcAft>
            </a:pPr>
            <a:r>
              <a:rPr lang="en-US" sz="2000" dirty="0">
                <a:latin typeface="Arial" panose="020B0604020202020204" pitchFamily="34" charset="0"/>
                <a:cs typeface="Arial" panose="020B0604020202020204" pitchFamily="34" charset="0"/>
              </a:rPr>
              <a:t>Removal of 10-minute bout length requirement</a:t>
            </a:r>
          </a:p>
          <a:p>
            <a:pPr lvl="1">
              <a:spcBef>
                <a:spcPts val="0"/>
              </a:spcBef>
              <a:spcAft>
                <a:spcPts val="600"/>
              </a:spcAft>
            </a:pPr>
            <a:r>
              <a:rPr lang="en-US" sz="2000" dirty="0">
                <a:latin typeface="Arial" panose="020B0604020202020204" pitchFamily="34" charset="0"/>
                <a:cs typeface="Arial" panose="020B0604020202020204" pitchFamily="34" charset="0"/>
              </a:rPr>
              <a:t>Evidence for even more health benefits – including immediate effects</a:t>
            </a:r>
          </a:p>
          <a:p>
            <a:pPr lvl="1">
              <a:spcBef>
                <a:spcPts val="0"/>
              </a:spcBef>
              <a:spcAft>
                <a:spcPts val="600"/>
              </a:spcAft>
            </a:pPr>
            <a:r>
              <a:rPr lang="en-US" sz="2000" dirty="0">
                <a:latin typeface="Arial" panose="020B0604020202020204" pitchFamily="34" charset="0"/>
                <a:cs typeface="Arial" panose="020B0604020202020204" pitchFamily="34" charset="0"/>
              </a:rPr>
              <a:t>Tested strategies for physical activity promotion</a:t>
            </a:r>
          </a:p>
        </p:txBody>
      </p:sp>
      <p:pic>
        <p:nvPicPr>
          <p:cNvPr id="6" name="Picture 5" descr="Cover of the Physical Activity Guidelines, 2nd edition"/>
          <p:cNvPicPr>
            <a:picLocks noChangeAspect="1"/>
          </p:cNvPicPr>
          <p:nvPr/>
        </p:nvPicPr>
        <p:blipFill>
          <a:blip r:embed="rId3"/>
          <a:stretch>
            <a:fillRect/>
          </a:stretch>
        </p:blipFill>
        <p:spPr>
          <a:xfrm>
            <a:off x="7888153" y="884826"/>
            <a:ext cx="3816168" cy="4938570"/>
          </a:xfrm>
          <a:prstGeom prst="rect">
            <a:avLst/>
          </a:prstGeom>
        </p:spPr>
      </p:pic>
    </p:spTree>
    <p:extLst>
      <p:ext uri="{BB962C8B-B14F-4D97-AF65-F5344CB8AC3E}">
        <p14:creationId xmlns:p14="http://schemas.microsoft.com/office/powerpoint/2010/main" val="301939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Guidelines for Children Ages 3 Through 5</a:t>
            </a:r>
          </a:p>
        </p:txBody>
      </p:sp>
      <p:sp>
        <p:nvSpPr>
          <p:cNvPr id="7" name="Text Placeholder 6"/>
          <p:cNvSpPr>
            <a:spLocks noGrp="1"/>
          </p:cNvSpPr>
          <p:nvPr>
            <p:ph type="body" sz="quarter" idx="13"/>
          </p:nvPr>
        </p:nvSpPr>
        <p:spPr>
          <a:xfrm>
            <a:off x="731519" y="1828800"/>
            <a:ext cx="10229089" cy="3842795"/>
          </a:xfrm>
        </p:spPr>
        <p:txBody>
          <a:bodyPr/>
          <a:lstStyle/>
          <a:p>
            <a:pPr marL="347663" indent="-347663">
              <a:spcAft>
                <a:spcPts val="1200"/>
              </a:spcAft>
              <a:buSzPct val="120000"/>
              <a:buFont typeface="Wingdings" pitchFamily="2" charset="2"/>
              <a:buChar char="ü"/>
            </a:pPr>
            <a:r>
              <a:rPr lang="en-US" sz="2000" dirty="0"/>
              <a:t>Preschool-aged children (ages 3 through 5 years) should be physically active throughout the day to enhance growth and development. </a:t>
            </a:r>
          </a:p>
          <a:p>
            <a:pPr marL="347663" indent="-347663">
              <a:buSzPct val="120000"/>
              <a:buFont typeface="Wingdings" pitchFamily="2" charset="2"/>
              <a:buChar char="ü"/>
            </a:pPr>
            <a:r>
              <a:rPr lang="en-US" sz="2000" dirty="0"/>
              <a:t>Adult caregivers of preschool-aged children should encourage active play that includes a variety of activity types.</a:t>
            </a:r>
          </a:p>
        </p:txBody>
      </p:sp>
      <p:pic>
        <p:nvPicPr>
          <p:cNvPr id="6" name="Picture 5" title="Icon of child with building blocks">
            <a:extLst>
              <a:ext uri="{FF2B5EF4-FFF2-40B4-BE49-F238E27FC236}">
                <a16:creationId xmlns:a16="http://schemas.microsoft.com/office/drawing/2014/main" id="{17D64C79-FA10-7C4C-8443-39426D5C8EBC}"/>
              </a:ext>
            </a:extLst>
          </p:cNvPr>
          <p:cNvPicPr>
            <a:picLocks noChangeAspect="1"/>
          </p:cNvPicPr>
          <p:nvPr/>
        </p:nvPicPr>
        <p:blipFill>
          <a:blip r:embed="rId3"/>
          <a:stretch>
            <a:fillRect/>
          </a:stretch>
        </p:blipFill>
        <p:spPr>
          <a:xfrm>
            <a:off x="11206480" y="952235"/>
            <a:ext cx="772160" cy="772160"/>
          </a:xfrm>
          <a:prstGeom prst="rect">
            <a:avLst/>
          </a:prstGeom>
        </p:spPr>
      </p:pic>
    </p:spTree>
    <p:extLst>
      <p:ext uri="{BB962C8B-B14F-4D97-AF65-F5344CB8AC3E}">
        <p14:creationId xmlns:p14="http://schemas.microsoft.com/office/powerpoint/2010/main" val="1680981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Move More and Sit Less</a:t>
            </a:r>
          </a:p>
        </p:txBody>
      </p:sp>
      <p:sp>
        <p:nvSpPr>
          <p:cNvPr id="2" name="Text Placeholder 1"/>
          <p:cNvSpPr>
            <a:spLocks noGrp="1"/>
          </p:cNvSpPr>
          <p:nvPr>
            <p:ph type="body" sz="quarter" idx="13"/>
          </p:nvPr>
        </p:nvSpPr>
        <p:spPr>
          <a:xfrm>
            <a:off x="406400" y="1842903"/>
            <a:ext cx="11247120" cy="3842795"/>
          </a:xfrm>
        </p:spPr>
        <p:txBody>
          <a:bodyPr/>
          <a:lstStyle/>
          <a:p>
            <a:pPr marL="0" indent="0">
              <a:spcAft>
                <a:spcPts val="1800"/>
              </a:spcAft>
              <a:buNone/>
            </a:pPr>
            <a:r>
              <a:rPr lang="en-US" dirty="0"/>
              <a:t>Sedentary behavior increases risk of:</a:t>
            </a:r>
          </a:p>
          <a:p>
            <a:pPr lvl="1">
              <a:spcAft>
                <a:spcPts val="1200"/>
              </a:spcAft>
              <a:buSzPct val="100000"/>
              <a:buFont typeface="Arial" charset="0"/>
              <a:buChar char="•"/>
            </a:pPr>
            <a:r>
              <a:rPr lang="en-US" dirty="0"/>
              <a:t>All-cause mortality</a:t>
            </a:r>
          </a:p>
          <a:p>
            <a:pPr lvl="1">
              <a:spcAft>
                <a:spcPts val="1200"/>
              </a:spcAft>
              <a:buSzPct val="100000"/>
              <a:buFont typeface="Arial" charset="0"/>
              <a:buChar char="•"/>
            </a:pPr>
            <a:r>
              <a:rPr lang="en-US" dirty="0"/>
              <a:t>Cardiovascular disease mortality</a:t>
            </a:r>
          </a:p>
          <a:p>
            <a:pPr lvl="1">
              <a:spcAft>
                <a:spcPts val="1200"/>
              </a:spcAft>
              <a:buSzPct val="100000"/>
              <a:buFont typeface="Arial" charset="0"/>
              <a:buChar char="•"/>
            </a:pPr>
            <a:r>
              <a:rPr lang="en-US" dirty="0"/>
              <a:t>Cardiovascular disease</a:t>
            </a:r>
          </a:p>
          <a:p>
            <a:pPr lvl="1">
              <a:spcAft>
                <a:spcPts val="1200"/>
              </a:spcAft>
              <a:buSzPct val="100000"/>
              <a:buFont typeface="Arial" charset="0"/>
              <a:buChar char="•"/>
            </a:pPr>
            <a:r>
              <a:rPr lang="en-US" dirty="0"/>
              <a:t>Type 2 diabetes</a:t>
            </a:r>
          </a:p>
          <a:p>
            <a:pPr lvl="1">
              <a:buSzPct val="100000"/>
              <a:buFont typeface="Arial" charset="0"/>
              <a:buChar char="•"/>
            </a:pPr>
            <a:r>
              <a:rPr lang="en-US" dirty="0"/>
              <a:t>Colon, endometrial, and lung cancers</a:t>
            </a:r>
          </a:p>
        </p:txBody>
      </p:sp>
      <p:sp>
        <p:nvSpPr>
          <p:cNvPr id="6" name="TextBox 5" title="Relationship Among Moderate-to-Vigorous Physical Activity, Sitting Time, and Risk of All-Cause Mortality in Adults&#13;&#10;Relationship Among Moderate-to-Vigorous Physical Activity, Sitting Time, and Risk of All-Cause Mortality in Adults&#13;&#10;"/>
          <p:cNvSpPr txBox="1"/>
          <p:nvPr/>
        </p:nvSpPr>
        <p:spPr>
          <a:xfrm>
            <a:off x="7435236" y="914446"/>
            <a:ext cx="4155872"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Relationship Among Moderate-to-Vigorous Physical Activity, Sitting Time, and Risk of All-Cause Mortality in Adults</a:t>
            </a:r>
          </a:p>
        </p:txBody>
      </p:sp>
      <p:pic>
        <p:nvPicPr>
          <p:cNvPr id="9" name="Picture 8" descr="This figure, adapted from a meta-analysis of over 1 million people by Ekelund and colleagues, demonstrates the relationship between moderate-to-vigorous physical activity and the risk of all-cause mortality. &#10;&#10;At the greatest time spent sitting (the top), the risk of all-cause mortality begins to decrease (color becomes orange) even with small additions of moderate-to-vigorous physical activity. &#10;&#10;At the greatest volume of moderate-to-vigorous physical activity, the risk is low even for those who sit the most (upper right corner). &#10;&#10;At the lowest volume of moderate-to-vigorous physical activity (the left of the figure), the risk of all-cause mortality increases as time spent sitting increases. &#10;&#10;This suggests that for inactive adults, replacing sitting time with light-intensity physical activities reduces the risk of all-cause mortality. &#10;&#10;Although the risk of all-cause mortality is reduced as the time spent in sedentary behavior is reduced, even adults who sit the least have an elevated risk if they perform no moderate-to-vigorous physical activity (lower left corner). " title="Relationship Among Moderate-to-Vigorous Physical Activity, Sitting Time, and Risk of All-Cause Mortality in Adults">
            <a:extLst>
              <a:ext uri="{FF2B5EF4-FFF2-40B4-BE49-F238E27FC236}">
                <a16:creationId xmlns:a16="http://schemas.microsoft.com/office/drawing/2014/main" id="{89C94D25-BF1C-4449-92AE-6A27895FFC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15534" y="1471047"/>
            <a:ext cx="5283199" cy="4728988"/>
          </a:xfrm>
          <a:prstGeom prst="rect">
            <a:avLst/>
          </a:prstGeom>
        </p:spPr>
      </p:pic>
    </p:spTree>
    <p:extLst>
      <p:ext uri="{BB962C8B-B14F-4D97-AF65-F5344CB8AC3E}">
        <p14:creationId xmlns:p14="http://schemas.microsoft.com/office/powerpoint/2010/main" val="104570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Any Activity Counts</a:t>
            </a:r>
          </a:p>
        </p:txBody>
      </p:sp>
      <p:sp>
        <p:nvSpPr>
          <p:cNvPr id="2" name="Text Placeholder 1"/>
          <p:cNvSpPr>
            <a:spLocks noGrp="1"/>
          </p:cNvSpPr>
          <p:nvPr>
            <p:ph type="body" sz="quarter" idx="13"/>
          </p:nvPr>
        </p:nvSpPr>
        <p:spPr>
          <a:xfrm>
            <a:off x="457199" y="1828800"/>
            <a:ext cx="4341447" cy="3842795"/>
          </a:xfrm>
        </p:spPr>
        <p:txBody>
          <a:bodyPr/>
          <a:lstStyle/>
          <a:p>
            <a:pPr>
              <a:spcAft>
                <a:spcPts val="1800"/>
              </a:spcAft>
            </a:pPr>
            <a:r>
              <a:rPr lang="en-US" sz="2000" dirty="0"/>
              <a:t>No lower threshold for benefits from physical activity</a:t>
            </a:r>
          </a:p>
          <a:p>
            <a:pPr>
              <a:spcAft>
                <a:spcPts val="1800"/>
              </a:spcAft>
            </a:pPr>
            <a:r>
              <a:rPr lang="en-US" sz="2000" dirty="0"/>
              <a:t>Most benefits are attained with at least 150-300 minutes of moderate physical activity per week</a:t>
            </a:r>
          </a:p>
          <a:p>
            <a:pPr>
              <a:spcAft>
                <a:spcPts val="1800"/>
              </a:spcAft>
            </a:pPr>
            <a:r>
              <a:rPr lang="en-US" sz="2000" dirty="0"/>
              <a:t>Some health benefits are immediate</a:t>
            </a:r>
          </a:p>
        </p:txBody>
      </p:sp>
      <p:sp>
        <p:nvSpPr>
          <p:cNvPr id="6" name="TextBox 5" title="Relationship of Moderate-to-Vigorous Physical Activity to All-Cause Mortality&#13;&#10;"/>
          <p:cNvSpPr txBox="1"/>
          <p:nvPr/>
        </p:nvSpPr>
        <p:spPr>
          <a:xfrm>
            <a:off x="4922520" y="1309111"/>
            <a:ext cx="739901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Relationship of Moderate-to-Vigorous Physical Activity to All-Cause Mortality</a:t>
            </a:r>
          </a:p>
        </p:txBody>
      </p:sp>
      <p:pic>
        <p:nvPicPr>
          <p:cNvPr id="7" name="Picture 6" descr="This figure demonstrates the benefits of even low amounts of moderate-to-vigorous physical activity. The y-axis of the line graph shows the hazard ratio of mortality from 0.5 to 1.1. The x-axis shows MET-hours per week of leisure-time physical activity.&#10;&#10;There is no lower threshold for benefit.&#10;&#10;A steep early slope shows how a large benefit occurs when a person moves from being inactive to being insufficiently active (defined as some moderate-to-vigorous physical activity, but not yet meeting the key guidelines target range). &#10;&#10;The relative risk of all-cause mortality continues to decline as people become even more physically active. &#10;&#10;There is no best amount, however, about 70 percent of benefit is reached by 8.25 MET-hours of activity per week. The key guidelines range for adults (150-300 minutes of moderate aerobic physical activity per week) is between approximately 8.25 and 16.25 MET-hours per week. &#10;&#10;Even at very high levels of physical activity (3 to 5 times the key guidelines), there is no evidence of increased risk. &#10;&#10;" title="Relationship of Moderate-to-Vigorous Physical Activity to All-Cause Mortality"/>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8318" y="1697111"/>
            <a:ext cx="7353049" cy="4231249"/>
          </a:xfrm>
          <a:prstGeom prst="rect">
            <a:avLst/>
          </a:prstGeom>
        </p:spPr>
      </p:pic>
    </p:spTree>
    <p:extLst>
      <p:ext uri="{BB962C8B-B14F-4D97-AF65-F5344CB8AC3E}">
        <p14:creationId xmlns:p14="http://schemas.microsoft.com/office/powerpoint/2010/main" val="272018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Benefits of Physical Activity for Adults and Older Adults</a:t>
            </a:r>
          </a:p>
        </p:txBody>
      </p:sp>
      <p:sp>
        <p:nvSpPr>
          <p:cNvPr id="2" name="Text Placeholder 1"/>
          <p:cNvSpPr>
            <a:spLocks noGrp="1"/>
          </p:cNvSpPr>
          <p:nvPr>
            <p:ph type="body" sz="quarter" idx="13"/>
          </p:nvPr>
        </p:nvSpPr>
        <p:spPr>
          <a:xfrm>
            <a:off x="711200" y="1828800"/>
            <a:ext cx="5084156" cy="3842795"/>
          </a:xfrm>
        </p:spPr>
        <p:txBody>
          <a:bodyPr/>
          <a:lstStyle/>
          <a:p>
            <a:r>
              <a:rPr lang="en-US" sz="1600" dirty="0"/>
              <a:t>Lower risk of all-cause mortality</a:t>
            </a:r>
          </a:p>
          <a:p>
            <a:r>
              <a:rPr lang="en-US" sz="1600" dirty="0"/>
              <a:t>Lower risk of cardiovascular disease mortality</a:t>
            </a:r>
          </a:p>
          <a:p>
            <a:r>
              <a:rPr lang="en-US" sz="1600" dirty="0"/>
              <a:t>Lower risk of cardiovascular disease (including heart disease and stroke)</a:t>
            </a:r>
          </a:p>
          <a:p>
            <a:r>
              <a:rPr lang="en-US" sz="1600" dirty="0"/>
              <a:t>Lower risk of hypertension</a:t>
            </a:r>
          </a:p>
          <a:p>
            <a:r>
              <a:rPr lang="en-US" sz="1600" dirty="0"/>
              <a:t>Lower risk of type 2 diabetes</a:t>
            </a:r>
          </a:p>
          <a:p>
            <a:r>
              <a:rPr lang="en-US" sz="1600" dirty="0"/>
              <a:t>Lower risk of adverse blood lipid profile</a:t>
            </a:r>
          </a:p>
          <a:p>
            <a:r>
              <a:rPr lang="en-US" sz="1600" dirty="0"/>
              <a:t>Lower risk of cancers of the bladder,* breast, colon, endometrium,* esophagus,* kidney,* lung,* and stomach*</a:t>
            </a:r>
          </a:p>
          <a:p>
            <a:r>
              <a:rPr lang="en-US" sz="1600" dirty="0"/>
              <a:t>Improved cognition*</a:t>
            </a:r>
          </a:p>
          <a:p>
            <a:r>
              <a:rPr lang="en-US" sz="1600" dirty="0"/>
              <a:t>Reduced risk of dementia (including Alzheimer’s disease)*</a:t>
            </a:r>
          </a:p>
          <a:p>
            <a:endParaRPr lang="en-US" sz="1600" dirty="0"/>
          </a:p>
          <a:p>
            <a:endParaRPr lang="en-US" sz="1600" dirty="0"/>
          </a:p>
        </p:txBody>
      </p:sp>
      <p:sp>
        <p:nvSpPr>
          <p:cNvPr id="5" name="Text Placeholder 4"/>
          <p:cNvSpPr>
            <a:spLocks noGrp="1"/>
          </p:cNvSpPr>
          <p:nvPr>
            <p:ph type="body" sz="quarter" idx="19"/>
          </p:nvPr>
        </p:nvSpPr>
        <p:spPr/>
        <p:txBody>
          <a:bodyPr/>
          <a:lstStyle/>
          <a:p>
            <a:r>
              <a:rPr lang="en-US" sz="1600" dirty="0"/>
              <a:t>Improved quality of life</a:t>
            </a:r>
          </a:p>
          <a:p>
            <a:r>
              <a:rPr lang="en-US" sz="1600" dirty="0"/>
              <a:t>Reduced anxiety</a:t>
            </a:r>
          </a:p>
          <a:p>
            <a:r>
              <a:rPr lang="en-US" sz="1600" dirty="0"/>
              <a:t>Reduced risk of depression</a:t>
            </a:r>
          </a:p>
          <a:p>
            <a:r>
              <a:rPr lang="en-US" sz="1600" dirty="0"/>
              <a:t>Improved sleep</a:t>
            </a:r>
          </a:p>
          <a:p>
            <a:r>
              <a:rPr lang="en-US" sz="1600" dirty="0"/>
              <a:t>Slowed or reduced weight gain</a:t>
            </a:r>
          </a:p>
          <a:p>
            <a:r>
              <a:rPr lang="en-US" sz="1600" dirty="0"/>
              <a:t>Weight loss, particularly when combined with reduced calorie intake</a:t>
            </a:r>
          </a:p>
          <a:p>
            <a:r>
              <a:rPr lang="en-US" sz="1600" dirty="0"/>
              <a:t>Prevention of weight regain following initial weight loss</a:t>
            </a:r>
          </a:p>
          <a:p>
            <a:r>
              <a:rPr lang="en-US" sz="1600" dirty="0"/>
              <a:t>Improved bone health</a:t>
            </a:r>
          </a:p>
          <a:p>
            <a:r>
              <a:rPr lang="en-US" sz="1600" dirty="0"/>
              <a:t>Improved physical function</a:t>
            </a:r>
          </a:p>
          <a:p>
            <a:r>
              <a:rPr lang="en-US" sz="1600" dirty="0"/>
              <a:t>Lower risk of falls (older adults)</a:t>
            </a:r>
          </a:p>
          <a:p>
            <a:r>
              <a:rPr lang="en-US" sz="1600" dirty="0"/>
              <a:t>Lower risk of fall-related injuries (older adults)*</a:t>
            </a:r>
          </a:p>
          <a:p>
            <a:endParaRPr lang="en-US" sz="1800" dirty="0"/>
          </a:p>
        </p:txBody>
      </p:sp>
      <p:sp>
        <p:nvSpPr>
          <p:cNvPr id="3" name="Text Placeholder 2">
            <a:extLst>
              <a:ext uri="{FF2B5EF4-FFF2-40B4-BE49-F238E27FC236}">
                <a16:creationId xmlns:a16="http://schemas.microsoft.com/office/drawing/2014/main" id="{E9766F1A-AB9B-EA4D-97EE-EEDB18AFA79C}"/>
              </a:ext>
            </a:extLst>
          </p:cNvPr>
          <p:cNvSpPr>
            <a:spLocks noGrp="1"/>
          </p:cNvSpPr>
          <p:nvPr>
            <p:ph type="body" sz="quarter" idx="20"/>
          </p:nvPr>
        </p:nvSpPr>
        <p:spPr/>
        <p:txBody>
          <a:bodyPr/>
          <a:lstStyle/>
          <a:p>
            <a:pPr marL="0" indent="0">
              <a:buNone/>
            </a:pPr>
            <a:r>
              <a:rPr lang="en-US" sz="1600" i="1" dirty="0">
                <a:latin typeface="Arial" panose="020B0604020202020204" pitchFamily="34" charset="0"/>
                <a:cs typeface="Arial" panose="020B0604020202020204" pitchFamily="34" charset="0"/>
              </a:rPr>
              <a:t>*New health benefit</a:t>
            </a:r>
          </a:p>
        </p:txBody>
      </p:sp>
    </p:spTree>
    <p:extLst>
      <p:ext uri="{BB962C8B-B14F-4D97-AF65-F5344CB8AC3E}">
        <p14:creationId xmlns:p14="http://schemas.microsoft.com/office/powerpoint/2010/main" val="151409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Benefits of Physical Activity for Youth</a:t>
            </a:r>
          </a:p>
        </p:txBody>
      </p:sp>
      <p:sp>
        <p:nvSpPr>
          <p:cNvPr id="2" name="Text Placeholder 1"/>
          <p:cNvSpPr>
            <a:spLocks noGrp="1"/>
          </p:cNvSpPr>
          <p:nvPr>
            <p:ph type="body" sz="quarter" idx="13"/>
          </p:nvPr>
        </p:nvSpPr>
        <p:spPr>
          <a:xfrm>
            <a:off x="701041" y="1817914"/>
            <a:ext cx="11003279" cy="3842795"/>
          </a:xfrm>
        </p:spPr>
        <p:txBody>
          <a:bodyPr/>
          <a:lstStyle/>
          <a:p>
            <a:r>
              <a:rPr lang="en-US" dirty="0"/>
              <a:t>Improved bone health (ages 3 through 17 years) </a:t>
            </a:r>
          </a:p>
          <a:p>
            <a:r>
              <a:rPr lang="en-US" dirty="0"/>
              <a:t>Improved weight status (ages 3 through 17 years) </a:t>
            </a:r>
          </a:p>
          <a:p>
            <a:r>
              <a:rPr lang="en-US" dirty="0"/>
              <a:t>Improved cardiorespiratory and muscular fitness (ages 6 through 17 years) </a:t>
            </a:r>
          </a:p>
          <a:p>
            <a:r>
              <a:rPr lang="en-US" dirty="0"/>
              <a:t>Improved cardiometabolic health (ages 6 through 17 years) </a:t>
            </a:r>
          </a:p>
          <a:p>
            <a:r>
              <a:rPr lang="en-US" dirty="0"/>
              <a:t>Improved cognition (ages 6 to 13 years)</a:t>
            </a:r>
          </a:p>
          <a:p>
            <a:r>
              <a:rPr lang="en-US" dirty="0"/>
              <a:t>Reduced risk of depression (ages 6 to 13 years)</a:t>
            </a:r>
          </a:p>
        </p:txBody>
      </p:sp>
    </p:spTree>
    <p:extLst>
      <p:ext uri="{BB962C8B-B14F-4D97-AF65-F5344CB8AC3E}">
        <p14:creationId xmlns:p14="http://schemas.microsoft.com/office/powerpoint/2010/main" val="43722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lstStyle/>
          <a:p>
            <a:r>
              <a:rPr lang="en-US" dirty="0"/>
              <a:t>New Health Benefits</a:t>
            </a:r>
          </a:p>
        </p:txBody>
      </p:sp>
      <p:graphicFrame>
        <p:nvGraphicFramePr>
          <p:cNvPr id="25" name="Picture Placeholder 6" descr="HHS completed an extensive amount of audience research and user testing to inform the campaign. In this figure, you can see a summary of these activities, which included research and testing with adults, parents, children, teenagers, health professionals, and physical activity stakeholders. &#10;" title="Move Your Way Audience Research Summary">
            <a:extLst>
              <a:ext uri="{FF2B5EF4-FFF2-40B4-BE49-F238E27FC236}">
                <a16:creationId xmlns:a16="http://schemas.microsoft.com/office/drawing/2014/main" id="{68FEF107-44CE-B343-8F2A-89F9DEEDDF62}"/>
              </a:ext>
            </a:extLst>
          </p:cNvPr>
          <p:cNvGraphicFramePr>
            <a:graphicFrameLocks/>
          </p:cNvGraphicFramePr>
          <p:nvPr>
            <p:extLst>
              <p:ext uri="{D42A27DB-BD31-4B8C-83A1-F6EECF244321}">
                <p14:modId xmlns:p14="http://schemas.microsoft.com/office/powerpoint/2010/main" val="585072371"/>
              </p:ext>
            </p:extLst>
          </p:nvPr>
        </p:nvGraphicFramePr>
        <p:xfrm>
          <a:off x="457200" y="1554480"/>
          <a:ext cx="11267213"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092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Brain Health</a:t>
            </a:r>
          </a:p>
        </p:txBody>
      </p:sp>
      <p:graphicFrame>
        <p:nvGraphicFramePr>
          <p:cNvPr id="4" name="Table 3">
            <a:extLst>
              <a:ext uri="{FF2B5EF4-FFF2-40B4-BE49-F238E27FC236}">
                <a16:creationId xmlns:a16="http://schemas.microsoft.com/office/drawing/2014/main" id="{6DA07732-853F-074C-BF70-2F4D14155848}"/>
              </a:ext>
            </a:extLst>
          </p:cNvPr>
          <p:cNvGraphicFramePr>
            <a:graphicFrameLocks noGrp="1"/>
          </p:cNvGraphicFramePr>
          <p:nvPr>
            <p:extLst>
              <p:ext uri="{D42A27DB-BD31-4B8C-83A1-F6EECF244321}">
                <p14:modId xmlns:p14="http://schemas.microsoft.com/office/powerpoint/2010/main" val="1493425559"/>
              </p:ext>
            </p:extLst>
          </p:nvPr>
        </p:nvGraphicFramePr>
        <p:xfrm>
          <a:off x="1319581" y="1761066"/>
          <a:ext cx="9522355" cy="3931919"/>
        </p:xfrm>
        <a:graphic>
          <a:graphicData uri="http://schemas.openxmlformats.org/drawingml/2006/table">
            <a:tbl>
              <a:tblPr firstRow="1" bandRow="1">
                <a:tableStyleId>{5C22544A-7EE6-4342-B048-85BDC9FD1C3A}</a:tableStyleId>
              </a:tblPr>
              <a:tblGrid>
                <a:gridCol w="1547149">
                  <a:extLst>
                    <a:ext uri="{9D8B030D-6E8A-4147-A177-3AD203B41FA5}">
                      <a16:colId xmlns:a16="http://schemas.microsoft.com/office/drawing/2014/main" val="937084423"/>
                    </a:ext>
                  </a:extLst>
                </a:gridCol>
                <a:gridCol w="1657958">
                  <a:extLst>
                    <a:ext uri="{9D8B030D-6E8A-4147-A177-3AD203B41FA5}">
                      <a16:colId xmlns:a16="http://schemas.microsoft.com/office/drawing/2014/main" val="3429663424"/>
                    </a:ext>
                  </a:extLst>
                </a:gridCol>
                <a:gridCol w="4365382">
                  <a:extLst>
                    <a:ext uri="{9D8B030D-6E8A-4147-A177-3AD203B41FA5}">
                      <a16:colId xmlns:a16="http://schemas.microsoft.com/office/drawing/2014/main" val="797193998"/>
                    </a:ext>
                  </a:extLst>
                </a:gridCol>
                <a:gridCol w="975933">
                  <a:extLst>
                    <a:ext uri="{9D8B030D-6E8A-4147-A177-3AD203B41FA5}">
                      <a16:colId xmlns:a16="http://schemas.microsoft.com/office/drawing/2014/main" val="3779680903"/>
                    </a:ext>
                  </a:extLst>
                </a:gridCol>
                <a:gridCol w="975933">
                  <a:extLst>
                    <a:ext uri="{9D8B030D-6E8A-4147-A177-3AD203B41FA5}">
                      <a16:colId xmlns:a16="http://schemas.microsoft.com/office/drawing/2014/main" val="585670830"/>
                    </a:ext>
                  </a:extLst>
                </a:gridCol>
              </a:tblGrid>
              <a:tr h="459857">
                <a:tc>
                  <a:txBody>
                    <a:bodyPr/>
                    <a:lstStyle/>
                    <a:p>
                      <a:r>
                        <a:rPr lang="en-US" sz="1400" b="1" dirty="0">
                          <a:latin typeface="Arial" panose="020B0604020202020204" pitchFamily="34" charset="0"/>
                          <a:cs typeface="Arial" panose="020B0604020202020204" pitchFamily="34" charset="0"/>
                        </a:rPr>
                        <a:t>Outcome</a:t>
                      </a:r>
                    </a:p>
                  </a:txBody>
                  <a:tcPr anchor="ctr">
                    <a:solidFill>
                      <a:srgbClr val="08786D"/>
                    </a:solidFill>
                  </a:tcPr>
                </a:tc>
                <a:tc>
                  <a:txBody>
                    <a:bodyPr/>
                    <a:lstStyle/>
                    <a:p>
                      <a:r>
                        <a:rPr lang="en-US" sz="1400" b="1" dirty="0">
                          <a:latin typeface="Arial" panose="020B0604020202020204" pitchFamily="34" charset="0"/>
                          <a:cs typeface="Arial" panose="020B0604020202020204" pitchFamily="34" charset="0"/>
                        </a:rPr>
                        <a:t>Population</a:t>
                      </a:r>
                    </a:p>
                  </a:txBody>
                  <a:tcPr anchor="ctr">
                    <a:solidFill>
                      <a:srgbClr val="08786D"/>
                    </a:solidFill>
                  </a:tcPr>
                </a:tc>
                <a:tc>
                  <a:txBody>
                    <a:bodyPr/>
                    <a:lstStyle/>
                    <a:p>
                      <a:r>
                        <a:rPr lang="en-US" sz="1400" b="1" dirty="0">
                          <a:latin typeface="Arial" panose="020B0604020202020204" pitchFamily="34" charset="0"/>
                          <a:cs typeface="Arial" panose="020B0604020202020204" pitchFamily="34" charset="0"/>
                        </a:rPr>
                        <a:t>Benefit</a:t>
                      </a:r>
                    </a:p>
                  </a:txBody>
                  <a:tcPr anchor="ctr">
                    <a:solidFill>
                      <a:srgbClr val="08786D"/>
                    </a:solidFill>
                  </a:tcPr>
                </a:tc>
                <a:tc>
                  <a:txBody>
                    <a:bodyPr/>
                    <a:lstStyle/>
                    <a:p>
                      <a:pPr algn="ctr"/>
                      <a:r>
                        <a:rPr lang="en-US" sz="1400" b="1" dirty="0">
                          <a:latin typeface="Arial" panose="020B0604020202020204" pitchFamily="34" charset="0"/>
                          <a:cs typeface="Arial" panose="020B0604020202020204" pitchFamily="34" charset="0"/>
                        </a:rPr>
                        <a:t>Acute</a:t>
                      </a:r>
                    </a:p>
                  </a:txBody>
                  <a:tcPr anchor="ctr">
                    <a:solidFill>
                      <a:srgbClr val="08786D"/>
                    </a:solidFill>
                  </a:tcPr>
                </a:tc>
                <a:tc>
                  <a:txBody>
                    <a:bodyPr/>
                    <a:lstStyle/>
                    <a:p>
                      <a:pPr algn="ctr"/>
                      <a:r>
                        <a:rPr lang="en-US" sz="1400" b="1" dirty="0">
                          <a:latin typeface="Arial" panose="020B0604020202020204" pitchFamily="34" charset="0"/>
                          <a:cs typeface="Arial" panose="020B0604020202020204" pitchFamily="34" charset="0"/>
                        </a:rPr>
                        <a:t>Habitual</a:t>
                      </a:r>
                    </a:p>
                  </a:txBody>
                  <a:tcPr anchor="ctr">
                    <a:solidFill>
                      <a:srgbClr val="08786D"/>
                    </a:solidFill>
                  </a:tcPr>
                </a:tc>
                <a:extLst>
                  <a:ext uri="{0D108BD9-81ED-4DB2-BD59-A6C34878D82A}">
                    <a16:rowId xmlns:a16="http://schemas.microsoft.com/office/drawing/2014/main" val="2068152794"/>
                  </a:ext>
                </a:extLst>
              </a:tr>
              <a:tr h="868025">
                <a:tc>
                  <a:txBody>
                    <a:bodyPr/>
                    <a:lstStyle/>
                    <a:p>
                      <a:pPr algn="l"/>
                      <a:r>
                        <a:rPr lang="en-US" sz="1400" b="1" dirty="0">
                          <a:solidFill>
                            <a:srgbClr val="08786D"/>
                          </a:solidFill>
                          <a:latin typeface="Arial" panose="020B0604020202020204" pitchFamily="34" charset="0"/>
                          <a:cs typeface="Arial" panose="020B0604020202020204" pitchFamily="34" charset="0"/>
                        </a:rPr>
                        <a:t>Cognition</a:t>
                      </a:r>
                    </a:p>
                  </a:txBody>
                  <a:tcPr anchor="ctr">
                    <a:lnB w="3175" cap="flat" cmpd="sng" algn="ctr">
                      <a:noFill/>
                      <a:prstDash val="solid"/>
                      <a:round/>
                      <a:headEnd type="none" w="med" len="med"/>
                      <a:tailEnd type="none" w="med" len="med"/>
                    </a:lnB>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Children ages 6 to 13 years</a:t>
                      </a:r>
                    </a:p>
                  </a:txBody>
                  <a:tcPr anchor="ctr">
                    <a:lnB w="3175" cap="flat" cmpd="sng" algn="ctr">
                      <a:noFill/>
                      <a:prstDash val="solid"/>
                      <a:round/>
                      <a:headEnd type="none" w="med" len="med"/>
                      <a:tailEnd type="none" w="med" len="med"/>
                    </a:lnB>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Improved cognition (performance on academic achievement tests, executive function, processing speed, memory)</a:t>
                      </a:r>
                    </a:p>
                  </a:txBody>
                  <a:tcPr anchor="ctr">
                    <a:lnB w="3175"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08786D"/>
                          </a:solidFill>
                        </a:rPr>
                        <a:t>•</a:t>
                      </a:r>
                    </a:p>
                  </a:txBody>
                  <a:tcPr anchor="ctr">
                    <a:lnB w="3175"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08786D"/>
                          </a:solidFill>
                        </a:rPr>
                        <a:t>•</a:t>
                      </a:r>
                    </a:p>
                  </a:txBody>
                  <a:tcPr anchor="ctr">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83647657"/>
                  </a:ext>
                </a:extLst>
              </a:tr>
              <a:tr h="868006">
                <a:tc>
                  <a:txBody>
                    <a:bodyPr/>
                    <a:lstStyle/>
                    <a:p>
                      <a:pPr algn="l"/>
                      <a:r>
                        <a:rPr lang="en-US" sz="1400" b="1" dirty="0">
                          <a:solidFill>
                            <a:schemeClr val="bg1"/>
                          </a:solidFill>
                          <a:latin typeface="Arial" panose="020B0604020202020204" pitchFamily="34" charset="0"/>
                          <a:cs typeface="Arial" panose="020B0604020202020204" pitchFamily="34" charset="0"/>
                        </a:rPr>
                        <a:t>Cognition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Reduced risk of dementia (including Alzheimer’s disease)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rgbClr val="08786D"/>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08786D"/>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2686011"/>
                  </a:ext>
                </a:extLst>
              </a:tr>
              <a:tr h="868025">
                <a:tc>
                  <a:txBody>
                    <a:bodyPr/>
                    <a:lstStyle/>
                    <a:p>
                      <a:pPr algn="l"/>
                      <a:r>
                        <a:rPr lang="en-US" sz="1400" b="1" dirty="0">
                          <a:solidFill>
                            <a:schemeClr val="bg1"/>
                          </a:solidFill>
                          <a:latin typeface="Arial" panose="020B0604020202020204" pitchFamily="34" charset="0"/>
                          <a:cs typeface="Arial" panose="020B0604020202020204" pitchFamily="34" charset="0"/>
                        </a:rPr>
                        <a:t>Cognition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 older than age 50 years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Improve cognition (executive function, attention memory, crystallized intelligence,* processing speed)</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dirty="0">
                          <a:solidFill>
                            <a:srgbClr val="08786D"/>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0940327"/>
                  </a:ext>
                </a:extLst>
              </a:tr>
              <a:tr h="868006">
                <a:tc>
                  <a:txBody>
                    <a:bodyPr/>
                    <a:lstStyle/>
                    <a:p>
                      <a:pPr algn="l"/>
                      <a:r>
                        <a:rPr lang="en-US" sz="1400" b="1" dirty="0">
                          <a:solidFill>
                            <a:srgbClr val="08786D"/>
                          </a:solidFill>
                          <a:latin typeface="Arial" panose="020B0604020202020204" pitchFamily="34" charset="0"/>
                          <a:cs typeface="Arial" panose="020B0604020202020204" pitchFamily="34" charset="0"/>
                        </a:rPr>
                        <a:t>Quality of life</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Improved quality of life</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400" dirty="0">
                          <a:solidFill>
                            <a:srgbClr val="08786D"/>
                          </a:solidFill>
                        </a:rPr>
                        <a:t>•</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2169363"/>
                  </a:ext>
                </a:extLst>
              </a:tr>
            </a:tbl>
          </a:graphicData>
        </a:graphic>
      </p:graphicFrame>
    </p:spTree>
    <p:extLst>
      <p:ext uri="{BB962C8B-B14F-4D97-AF65-F5344CB8AC3E}">
        <p14:creationId xmlns:p14="http://schemas.microsoft.com/office/powerpoint/2010/main" val="270368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Development Process</a:t>
            </a:r>
          </a:p>
        </p:txBody>
      </p:sp>
    </p:spTree>
    <p:extLst>
      <p:ext uri="{BB962C8B-B14F-4D97-AF65-F5344CB8AC3E}">
        <p14:creationId xmlns:p14="http://schemas.microsoft.com/office/powerpoint/2010/main" val="397543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Brain Health, cont.</a:t>
            </a:r>
          </a:p>
        </p:txBody>
      </p:sp>
      <p:graphicFrame>
        <p:nvGraphicFramePr>
          <p:cNvPr id="12" name="Table 11">
            <a:extLst>
              <a:ext uri="{FF2B5EF4-FFF2-40B4-BE49-F238E27FC236}">
                <a16:creationId xmlns:a16="http://schemas.microsoft.com/office/drawing/2014/main" id="{B3132AE6-AC2C-5E4A-85C9-25ECFC474811}"/>
              </a:ext>
            </a:extLst>
          </p:cNvPr>
          <p:cNvGraphicFramePr>
            <a:graphicFrameLocks noGrp="1"/>
          </p:cNvGraphicFramePr>
          <p:nvPr>
            <p:extLst>
              <p:ext uri="{D42A27DB-BD31-4B8C-83A1-F6EECF244321}">
                <p14:modId xmlns:p14="http://schemas.microsoft.com/office/powerpoint/2010/main" val="923490056"/>
              </p:ext>
            </p:extLst>
          </p:nvPr>
        </p:nvGraphicFramePr>
        <p:xfrm>
          <a:off x="1319582" y="1761066"/>
          <a:ext cx="9522355" cy="3932873"/>
        </p:xfrm>
        <a:graphic>
          <a:graphicData uri="http://schemas.openxmlformats.org/drawingml/2006/table">
            <a:tbl>
              <a:tblPr firstRow="1" bandRow="1">
                <a:tableStyleId>{5C22544A-7EE6-4342-B048-85BDC9FD1C3A}</a:tableStyleId>
              </a:tblPr>
              <a:tblGrid>
                <a:gridCol w="1547149">
                  <a:extLst>
                    <a:ext uri="{9D8B030D-6E8A-4147-A177-3AD203B41FA5}">
                      <a16:colId xmlns:a16="http://schemas.microsoft.com/office/drawing/2014/main" val="937084423"/>
                    </a:ext>
                  </a:extLst>
                </a:gridCol>
                <a:gridCol w="1913073">
                  <a:extLst>
                    <a:ext uri="{9D8B030D-6E8A-4147-A177-3AD203B41FA5}">
                      <a16:colId xmlns:a16="http://schemas.microsoft.com/office/drawing/2014/main" val="3429663424"/>
                    </a:ext>
                  </a:extLst>
                </a:gridCol>
                <a:gridCol w="4110267">
                  <a:extLst>
                    <a:ext uri="{9D8B030D-6E8A-4147-A177-3AD203B41FA5}">
                      <a16:colId xmlns:a16="http://schemas.microsoft.com/office/drawing/2014/main" val="797193998"/>
                    </a:ext>
                  </a:extLst>
                </a:gridCol>
                <a:gridCol w="975933">
                  <a:extLst>
                    <a:ext uri="{9D8B030D-6E8A-4147-A177-3AD203B41FA5}">
                      <a16:colId xmlns:a16="http://schemas.microsoft.com/office/drawing/2014/main" val="3779680903"/>
                    </a:ext>
                  </a:extLst>
                </a:gridCol>
                <a:gridCol w="975933">
                  <a:extLst>
                    <a:ext uri="{9D8B030D-6E8A-4147-A177-3AD203B41FA5}">
                      <a16:colId xmlns:a16="http://schemas.microsoft.com/office/drawing/2014/main" val="585670830"/>
                    </a:ext>
                  </a:extLst>
                </a:gridCol>
              </a:tblGrid>
              <a:tr h="447865">
                <a:tc>
                  <a:txBody>
                    <a:bodyPr/>
                    <a:lstStyle/>
                    <a:p>
                      <a:r>
                        <a:rPr lang="en-US" sz="1400" b="1" dirty="0">
                          <a:latin typeface="Arial" panose="020B0604020202020204" pitchFamily="34" charset="0"/>
                          <a:cs typeface="Arial" panose="020B0604020202020204" pitchFamily="34" charset="0"/>
                        </a:rPr>
                        <a:t>Outcome</a:t>
                      </a:r>
                    </a:p>
                  </a:txBody>
                  <a:tcPr anchor="ctr">
                    <a:solidFill>
                      <a:srgbClr val="08786D"/>
                    </a:solidFill>
                  </a:tcPr>
                </a:tc>
                <a:tc>
                  <a:txBody>
                    <a:bodyPr/>
                    <a:lstStyle/>
                    <a:p>
                      <a:r>
                        <a:rPr lang="en-US" sz="1400" b="1" dirty="0">
                          <a:latin typeface="Arial" panose="020B0604020202020204" pitchFamily="34" charset="0"/>
                          <a:cs typeface="Arial" panose="020B0604020202020204" pitchFamily="34" charset="0"/>
                        </a:rPr>
                        <a:t>Population</a:t>
                      </a:r>
                    </a:p>
                  </a:txBody>
                  <a:tcPr anchor="ctr">
                    <a:solidFill>
                      <a:srgbClr val="08786D"/>
                    </a:solidFill>
                  </a:tcPr>
                </a:tc>
                <a:tc>
                  <a:txBody>
                    <a:bodyPr/>
                    <a:lstStyle/>
                    <a:p>
                      <a:r>
                        <a:rPr lang="en-US" sz="1400" b="1" dirty="0">
                          <a:latin typeface="Arial" panose="020B0604020202020204" pitchFamily="34" charset="0"/>
                          <a:cs typeface="Arial" panose="020B0604020202020204" pitchFamily="34" charset="0"/>
                        </a:rPr>
                        <a:t>Benefit</a:t>
                      </a:r>
                    </a:p>
                  </a:txBody>
                  <a:tcPr anchor="ctr">
                    <a:solidFill>
                      <a:srgbClr val="08786D"/>
                    </a:solidFill>
                  </a:tcPr>
                </a:tc>
                <a:tc>
                  <a:txBody>
                    <a:bodyPr/>
                    <a:lstStyle/>
                    <a:p>
                      <a:pPr algn="ctr"/>
                      <a:r>
                        <a:rPr lang="en-US" sz="1400" b="1" dirty="0">
                          <a:latin typeface="Arial" panose="020B0604020202020204" pitchFamily="34" charset="0"/>
                          <a:cs typeface="Arial" panose="020B0604020202020204" pitchFamily="34" charset="0"/>
                        </a:rPr>
                        <a:t>Acute</a:t>
                      </a:r>
                    </a:p>
                  </a:txBody>
                  <a:tcPr anchor="ctr">
                    <a:solidFill>
                      <a:srgbClr val="08786D"/>
                    </a:solidFill>
                  </a:tcPr>
                </a:tc>
                <a:tc>
                  <a:txBody>
                    <a:bodyPr/>
                    <a:lstStyle/>
                    <a:p>
                      <a:pPr algn="ctr"/>
                      <a:r>
                        <a:rPr lang="en-US" sz="1400" b="1" dirty="0">
                          <a:latin typeface="Arial" panose="020B0604020202020204" pitchFamily="34" charset="0"/>
                          <a:cs typeface="Arial" panose="020B0604020202020204" pitchFamily="34" charset="0"/>
                        </a:rPr>
                        <a:t>Habitual</a:t>
                      </a:r>
                    </a:p>
                  </a:txBody>
                  <a:tcPr anchor="ctr">
                    <a:solidFill>
                      <a:srgbClr val="08786D"/>
                    </a:solidFill>
                  </a:tcPr>
                </a:tc>
                <a:extLst>
                  <a:ext uri="{0D108BD9-81ED-4DB2-BD59-A6C34878D82A}">
                    <a16:rowId xmlns:a16="http://schemas.microsoft.com/office/drawing/2014/main" val="2068152794"/>
                  </a:ext>
                </a:extLst>
              </a:tr>
              <a:tr h="836676">
                <a:tc>
                  <a:txBody>
                    <a:bodyPr/>
                    <a:lstStyle/>
                    <a:p>
                      <a:pPr algn="l"/>
                      <a:r>
                        <a:rPr lang="en-US" sz="1400" b="1" dirty="0">
                          <a:solidFill>
                            <a:srgbClr val="08786D"/>
                          </a:solidFill>
                          <a:latin typeface="Arial" panose="020B0604020202020204" pitchFamily="34" charset="0"/>
                          <a:cs typeface="Arial" panose="020B0604020202020204" pitchFamily="34" charset="0"/>
                        </a:rPr>
                        <a:t>Depressed mood and depression</a:t>
                      </a:r>
                    </a:p>
                  </a:txBody>
                  <a:tcPr anchor="ctr">
                    <a:lnB w="3175" cap="flat" cmpd="sng" algn="ctr">
                      <a:noFill/>
                      <a:prstDash val="solid"/>
                      <a:round/>
                      <a:headEnd type="none" w="med" len="med"/>
                      <a:tailEnd type="none" w="med" len="med"/>
                    </a:lnB>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Children ages 6 to 17 years and adults</a:t>
                      </a:r>
                    </a:p>
                  </a:txBody>
                  <a:tcPr anchor="ctr">
                    <a:lnB w="3175" cap="flat" cmpd="sng" algn="ctr">
                      <a:noFill/>
                      <a:prstDash val="solid"/>
                      <a:round/>
                      <a:headEnd type="none" w="med" len="med"/>
                      <a:tailEnd type="none" w="med" len="med"/>
                    </a:lnB>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Reduced risk of depression</a:t>
                      </a:r>
                      <a:br>
                        <a:rPr lang="en-US" sz="1400" dirty="0">
                          <a:solidFill>
                            <a:schemeClr val="tx1">
                              <a:lumMod val="85000"/>
                              <a:lumOff val="15000"/>
                            </a:schemeClr>
                          </a:solidFill>
                          <a:latin typeface="Arial" panose="020B0604020202020204" pitchFamily="34" charset="0"/>
                          <a:cs typeface="Arial" panose="020B0604020202020204" pitchFamily="34" charset="0"/>
                        </a:rPr>
                      </a:br>
                      <a:r>
                        <a:rPr lang="en-US" sz="1400" dirty="0">
                          <a:solidFill>
                            <a:schemeClr val="tx1">
                              <a:lumMod val="85000"/>
                              <a:lumOff val="15000"/>
                            </a:schemeClr>
                          </a:solidFill>
                          <a:latin typeface="Arial" panose="020B0604020202020204" pitchFamily="34" charset="0"/>
                          <a:cs typeface="Arial" panose="020B0604020202020204" pitchFamily="34" charset="0"/>
                        </a:rPr>
                        <a:t>Reduced depressed mood</a:t>
                      </a:r>
                    </a:p>
                  </a:txBody>
                  <a:tcPr anchor="ctr">
                    <a:lnB w="3175" cap="flat" cmpd="sng" algn="ctr">
                      <a:noFill/>
                      <a:prstDash val="solid"/>
                      <a:round/>
                      <a:headEnd type="none" w="med" len="med"/>
                      <a:tailEnd type="none" w="med" len="med"/>
                    </a:lnB>
                    <a:solidFill>
                      <a:schemeClr val="bg1"/>
                    </a:solidFill>
                  </a:tcPr>
                </a:tc>
                <a:tc>
                  <a:txBody>
                    <a:bodyPr/>
                    <a:lstStyle/>
                    <a:p>
                      <a:pPr algn="ctr"/>
                      <a:endParaRPr lang="en-US" sz="2400" dirty="0">
                        <a:solidFill>
                          <a:srgbClr val="08786D"/>
                        </a:solidFill>
                        <a:effectLst/>
                      </a:endParaRPr>
                    </a:p>
                  </a:txBody>
                  <a:tcPr anchor="ctr">
                    <a:lnB w="3175" cap="flat" cmpd="sng" algn="ctr">
                      <a:no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08786D"/>
                          </a:solidFill>
                        </a:rPr>
                        <a:t>•</a:t>
                      </a:r>
                    </a:p>
                  </a:txBody>
                  <a:tcPr anchor="ctr">
                    <a:lnB w="31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83647657"/>
                  </a:ext>
                </a:extLst>
              </a:tr>
              <a:tr h="517822">
                <a:tc>
                  <a:txBody>
                    <a:bodyPr/>
                    <a:lstStyle/>
                    <a:p>
                      <a:pPr algn="l"/>
                      <a:r>
                        <a:rPr lang="en-US" sz="1400" b="1" dirty="0">
                          <a:solidFill>
                            <a:srgbClr val="08786D"/>
                          </a:solidFill>
                          <a:latin typeface="Arial" panose="020B0604020202020204" pitchFamily="34" charset="0"/>
                          <a:cs typeface="Arial" panose="020B0604020202020204" pitchFamily="34" charset="0"/>
                        </a:rPr>
                        <a:t>Anxiety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Reduced short-term feeling of anxiety (state anxiety)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dirty="0">
                          <a:solidFill>
                            <a:srgbClr val="08786D"/>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12686011"/>
                  </a:ext>
                </a:extLst>
              </a:tr>
              <a:tr h="592646">
                <a:tc>
                  <a:txBody>
                    <a:bodyPr/>
                    <a:lstStyle/>
                    <a:p>
                      <a:pPr algn="l"/>
                      <a:r>
                        <a:rPr lang="en-US" sz="1400" b="1" dirty="0">
                          <a:solidFill>
                            <a:schemeClr val="bg1">
                              <a:lumMod val="95000"/>
                            </a:schemeClr>
                          </a:solidFill>
                          <a:latin typeface="Arial" panose="020B0604020202020204" pitchFamily="34" charset="0"/>
                          <a:cs typeface="Arial" panose="020B0604020202020204" pitchFamily="34" charset="0"/>
                        </a:rPr>
                        <a:t>Anxiety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Reduced long-term feeling and signs of anxiety disorders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400" dirty="0">
                          <a:solidFill>
                            <a:srgbClr val="08786D"/>
                          </a:solidFill>
                        </a:rPr>
                        <a: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0940327"/>
                  </a:ext>
                </a:extLst>
              </a:tr>
              <a:tr h="944264">
                <a:tc>
                  <a:txBody>
                    <a:bodyPr/>
                    <a:lstStyle/>
                    <a:p>
                      <a:pPr algn="l"/>
                      <a:r>
                        <a:rPr lang="en-US" sz="1400" b="1" dirty="0">
                          <a:solidFill>
                            <a:srgbClr val="08786D"/>
                          </a:solidFill>
                          <a:latin typeface="Arial" panose="020B0604020202020204" pitchFamily="34" charset="0"/>
                          <a:cs typeface="Arial" panose="020B0604020202020204" pitchFamily="34" charset="0"/>
                        </a:rPr>
                        <a:t>Sleep</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Improved sleep outcomes (increased sleep efficiency, sleep quality, deep sleep; reduced daytime sleepiness frequency of use of medication to aid sleep</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2400" dirty="0">
                          <a:solidFill>
                            <a:srgbClr val="08786D"/>
                          </a:solidFill>
                        </a:rPr>
                        <a:t>•</a:t>
                      </a:r>
                    </a:p>
                  </a:txBody>
                  <a:tcPr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2169363"/>
                  </a:ext>
                </a:extLst>
              </a:tr>
              <a:tr h="592646">
                <a:tc>
                  <a:txBody>
                    <a:bodyPr/>
                    <a:lstStyle/>
                    <a:p>
                      <a:pPr algn="l"/>
                      <a:r>
                        <a:rPr lang="en-US" sz="1400" dirty="0">
                          <a:solidFill>
                            <a:schemeClr val="bg1"/>
                          </a:solidFill>
                          <a:latin typeface="Arial" panose="020B0604020202020204" pitchFamily="34" charset="0"/>
                          <a:cs typeface="Arial" panose="020B0604020202020204" pitchFamily="34" charset="0"/>
                        </a:rPr>
                        <a:t>Sleep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Adults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lumMod val="85000"/>
                              <a:lumOff val="15000"/>
                            </a:schemeClr>
                          </a:solidFill>
                          <a:latin typeface="Arial" panose="020B0604020202020204" pitchFamily="34" charset="0"/>
                          <a:cs typeface="Arial" panose="020B0604020202020204" pitchFamily="34" charset="0"/>
                        </a:rPr>
                        <a:t>Improved sleep outcomes that increase with duration of acute episode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2400" dirty="0">
                          <a:solidFill>
                            <a:srgbClr val="08786D"/>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2400" dirty="0">
                        <a:solidFill>
                          <a:srgbClr val="08786D"/>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5443016"/>
                  </a:ext>
                </a:extLst>
              </a:tr>
            </a:tbl>
          </a:graphicData>
        </a:graphic>
      </p:graphicFrame>
    </p:spTree>
    <p:extLst>
      <p:ext uri="{BB962C8B-B14F-4D97-AF65-F5344CB8AC3E}">
        <p14:creationId xmlns:p14="http://schemas.microsoft.com/office/powerpoint/2010/main" val="3465276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Works to Increase Physical Activity? </a:t>
            </a:r>
          </a:p>
        </p:txBody>
      </p:sp>
      <p:graphicFrame>
        <p:nvGraphicFramePr>
          <p:cNvPr id="5" name="Diagram 4" descr="Evidence-based strategies for increasing physical activity levels are described in this figure for individuals or small groups and for communities. " title="What works to increase physical activity?"/>
          <p:cNvGraphicFramePr/>
          <p:nvPr>
            <p:extLst>
              <p:ext uri="{D42A27DB-BD31-4B8C-83A1-F6EECF244321}">
                <p14:modId xmlns:p14="http://schemas.microsoft.com/office/powerpoint/2010/main" val="691347761"/>
              </p:ext>
            </p:extLst>
          </p:nvPr>
        </p:nvGraphicFramePr>
        <p:xfrm>
          <a:off x="163475" y="1554480"/>
          <a:ext cx="11784685" cy="4277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334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Guidelines</a:t>
            </a:r>
          </a:p>
        </p:txBody>
      </p:sp>
    </p:spTree>
    <p:extLst>
      <p:ext uri="{BB962C8B-B14F-4D97-AF65-F5344CB8AC3E}">
        <p14:creationId xmlns:p14="http://schemas.microsoft.com/office/powerpoint/2010/main" val="1717388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Preschool-Aged Children</a:t>
            </a:r>
          </a:p>
        </p:txBody>
      </p:sp>
      <p:sp>
        <p:nvSpPr>
          <p:cNvPr id="4" name="Text Placeholder 3"/>
          <p:cNvSpPr>
            <a:spLocks noGrp="1"/>
          </p:cNvSpPr>
          <p:nvPr>
            <p:ph type="body" sz="quarter" idx="13"/>
          </p:nvPr>
        </p:nvSpPr>
        <p:spPr>
          <a:xfrm>
            <a:off x="701041" y="1700012"/>
            <a:ext cx="10357103" cy="3842795"/>
          </a:xfrm>
        </p:spPr>
        <p:txBody>
          <a:bodyPr/>
          <a:lstStyle/>
          <a:p>
            <a:pPr marL="347663" lvl="0" indent="-347663">
              <a:spcAft>
                <a:spcPts val="1200"/>
              </a:spcAft>
              <a:buSzPct val="120000"/>
              <a:buFont typeface="Wingdings" pitchFamily="2" charset="2"/>
              <a:buChar char="ü"/>
            </a:pPr>
            <a:r>
              <a:rPr lang="en-US" sz="2000" dirty="0"/>
              <a:t>Preschool-aged children (ages 3 through 5 years) should be physically active throughout the day to enhance growth and development. </a:t>
            </a:r>
          </a:p>
          <a:p>
            <a:pPr marL="347663" lvl="0" indent="-347663">
              <a:spcAft>
                <a:spcPts val="1200"/>
              </a:spcAft>
              <a:buSzPct val="120000"/>
              <a:buFont typeface="Wingdings" pitchFamily="2" charset="2"/>
              <a:buChar char="ü"/>
            </a:pPr>
            <a:r>
              <a:rPr lang="en-US" sz="2000" dirty="0"/>
              <a:t>Adult caregivers of preschool-aged children should encourage active play that includes a variety of activity types.</a:t>
            </a:r>
          </a:p>
        </p:txBody>
      </p:sp>
      <p:pic>
        <p:nvPicPr>
          <p:cNvPr id="6" name="Picture 5" title="Icon of 2 children playing with ball">
            <a:extLst>
              <a:ext uri="{FF2B5EF4-FFF2-40B4-BE49-F238E27FC236}">
                <a16:creationId xmlns:a16="http://schemas.microsoft.com/office/drawing/2014/main" id="{9EBC9A26-DAED-DA47-A980-D528F407EAB7}"/>
              </a:ext>
            </a:extLst>
          </p:cNvPr>
          <p:cNvPicPr>
            <a:picLocks noChangeAspect="1"/>
          </p:cNvPicPr>
          <p:nvPr/>
        </p:nvPicPr>
        <p:blipFill>
          <a:blip r:embed="rId3"/>
          <a:stretch>
            <a:fillRect/>
          </a:stretch>
        </p:blipFill>
        <p:spPr>
          <a:xfrm>
            <a:off x="11214608" y="952235"/>
            <a:ext cx="772160" cy="772160"/>
          </a:xfrm>
          <a:prstGeom prst="rect">
            <a:avLst/>
          </a:prstGeom>
        </p:spPr>
      </p:pic>
    </p:spTree>
    <p:extLst>
      <p:ext uri="{BB962C8B-B14F-4D97-AF65-F5344CB8AC3E}">
        <p14:creationId xmlns:p14="http://schemas.microsoft.com/office/powerpoint/2010/main" val="2017861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280"/>
            <a:ext cx="11247120" cy="457200"/>
          </a:xfrm>
        </p:spPr>
        <p:txBody>
          <a:bodyPr/>
          <a:lstStyle/>
          <a:p>
            <a:r>
              <a:rPr lang="en-US" sz="3000" dirty="0"/>
              <a:t>Key Guidelines for School-Aged Children and Adolescents </a:t>
            </a:r>
          </a:p>
        </p:txBody>
      </p:sp>
      <p:sp>
        <p:nvSpPr>
          <p:cNvPr id="4" name="Text Placeholder 3"/>
          <p:cNvSpPr>
            <a:spLocks noGrp="1"/>
          </p:cNvSpPr>
          <p:nvPr>
            <p:ph type="body" sz="quarter" idx="13"/>
          </p:nvPr>
        </p:nvSpPr>
        <p:spPr>
          <a:xfrm>
            <a:off x="711199" y="1700011"/>
            <a:ext cx="10881361" cy="3984463"/>
          </a:xfrm>
        </p:spPr>
        <p:txBody>
          <a:bodyPr/>
          <a:lstStyle/>
          <a:p>
            <a:pPr marL="344488" lvl="0" indent="-344488">
              <a:spcAft>
                <a:spcPts val="1200"/>
              </a:spcAft>
              <a:buSzPct val="120000"/>
              <a:buFont typeface="Wingdings" pitchFamily="2" charset="2"/>
              <a:buChar char="ü"/>
            </a:pPr>
            <a:r>
              <a:rPr lang="en-US" sz="1800" dirty="0"/>
              <a:t>It is important to provide young people opportunities and encouragement to participate in physical activities that are appropriate for their age, that are enjoyable, and that offer variety.</a:t>
            </a:r>
          </a:p>
          <a:p>
            <a:pPr marL="344488" lvl="0" indent="-344488">
              <a:spcAft>
                <a:spcPts val="1200"/>
              </a:spcAft>
              <a:buSzPct val="120000"/>
              <a:buFont typeface="Wingdings" pitchFamily="2" charset="2"/>
              <a:buChar char="ü"/>
            </a:pPr>
            <a:r>
              <a:rPr lang="en-US" sz="1800" dirty="0"/>
              <a:t>Children and adolescents ages 6 through 17 years should do 60 minutes (1 hour) or more of moderate-to-vigorous physical activity daily: </a:t>
            </a:r>
          </a:p>
          <a:p>
            <a:pPr lvl="1">
              <a:spcAft>
                <a:spcPts val="1200"/>
              </a:spcAft>
              <a:buSzPct val="95000"/>
              <a:buFont typeface="Arial" panose="020B0604020202020204" pitchFamily="34" charset="0"/>
              <a:buChar char="•"/>
            </a:pPr>
            <a:r>
              <a:rPr lang="en-US" sz="1800" u="sng" dirty="0"/>
              <a:t>Aerobic</a:t>
            </a:r>
            <a:r>
              <a:rPr lang="en-US" sz="1800" dirty="0"/>
              <a:t>: Most of the 60 minutes or more per day should be either moderate- or vigorous-intensity aerobic physical activity and should include vigorous-intensity physical activity on at least 3 days a week. </a:t>
            </a:r>
          </a:p>
          <a:p>
            <a:pPr lvl="1">
              <a:spcAft>
                <a:spcPts val="1200"/>
              </a:spcAft>
              <a:buSzPct val="95000"/>
              <a:buFont typeface="Arial" panose="020B0604020202020204" pitchFamily="34" charset="0"/>
              <a:buChar char="•"/>
            </a:pPr>
            <a:r>
              <a:rPr lang="en-US" sz="1800" u="sng" dirty="0"/>
              <a:t>Muscle-strengthening</a:t>
            </a:r>
            <a:r>
              <a:rPr lang="en-US" sz="1800" dirty="0"/>
              <a:t>: As part of their 60 minutes or more of daily physical activity, children and adolescents should include muscle-strengthening physical activity on at least 3 days a week.</a:t>
            </a:r>
          </a:p>
          <a:p>
            <a:pPr lvl="1">
              <a:spcAft>
                <a:spcPts val="1200"/>
              </a:spcAft>
              <a:buSzPct val="95000"/>
              <a:buFont typeface="Arial" panose="020B0604020202020204" pitchFamily="34" charset="0"/>
              <a:buChar char="•"/>
            </a:pPr>
            <a:r>
              <a:rPr lang="en-US" sz="1800" u="sng" dirty="0"/>
              <a:t>Bone-strengthening</a:t>
            </a:r>
            <a:r>
              <a:rPr lang="en-US" sz="1800" dirty="0"/>
              <a:t>: As part of their 60 minutes or more of daily physical activity, children and adolescents should include bone-strengthening physical activity on at least 3 days a week. </a:t>
            </a:r>
          </a:p>
        </p:txBody>
      </p:sp>
      <p:sp>
        <p:nvSpPr>
          <p:cNvPr id="8" name="TextBox 7"/>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9" name="Picture 8" title="Icon of child practicing martial arts">
            <a:extLst>
              <a:ext uri="{FF2B5EF4-FFF2-40B4-BE49-F238E27FC236}">
                <a16:creationId xmlns:a16="http://schemas.microsoft.com/office/drawing/2014/main" id="{D77B0BFC-F53C-3E49-8D00-32B00ADDC1FC}"/>
              </a:ext>
            </a:extLst>
          </p:cNvPr>
          <p:cNvPicPr>
            <a:picLocks noChangeAspect="1"/>
          </p:cNvPicPr>
          <p:nvPr/>
        </p:nvPicPr>
        <p:blipFill>
          <a:blip r:embed="rId3"/>
          <a:stretch>
            <a:fillRect/>
          </a:stretch>
        </p:blipFill>
        <p:spPr>
          <a:xfrm>
            <a:off x="11202416" y="952235"/>
            <a:ext cx="772160" cy="772160"/>
          </a:xfrm>
          <a:prstGeom prst="rect">
            <a:avLst/>
          </a:prstGeom>
        </p:spPr>
      </p:pic>
    </p:spTree>
    <p:extLst>
      <p:ext uri="{BB962C8B-B14F-4D97-AF65-F5344CB8AC3E}">
        <p14:creationId xmlns:p14="http://schemas.microsoft.com/office/powerpoint/2010/main" val="790475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Adults</a:t>
            </a:r>
          </a:p>
        </p:txBody>
      </p:sp>
      <p:sp>
        <p:nvSpPr>
          <p:cNvPr id="4" name="Text Placeholder 3"/>
          <p:cNvSpPr>
            <a:spLocks noGrp="1"/>
          </p:cNvSpPr>
          <p:nvPr>
            <p:ph type="body" sz="quarter" idx="13"/>
          </p:nvPr>
        </p:nvSpPr>
        <p:spPr>
          <a:xfrm>
            <a:off x="701040" y="1700011"/>
            <a:ext cx="11074400" cy="3590370"/>
          </a:xfrm>
        </p:spPr>
        <p:txBody>
          <a:bodyPr/>
          <a:lstStyle/>
          <a:p>
            <a:pPr marL="344488" lvl="0" indent="-344488">
              <a:spcAft>
                <a:spcPts val="1200"/>
              </a:spcAft>
              <a:buSzPct val="120000"/>
              <a:buFont typeface="Wingdings" pitchFamily="2" charset="2"/>
              <a:buChar char="ü"/>
            </a:pPr>
            <a:r>
              <a:rPr lang="en-US" sz="1800" dirty="0"/>
              <a:t>Adults should move more and sit less throughout the day. Some physical activity is better than none. Adults who sit less and do any amount of moderate-to-vigorous physical activity gain some health benefits. </a:t>
            </a:r>
          </a:p>
          <a:p>
            <a:pPr marL="344488" lvl="0" indent="-344488">
              <a:spcAft>
                <a:spcPts val="1200"/>
              </a:spcAft>
              <a:buSzPct val="120000"/>
              <a:buFont typeface="Wingdings" pitchFamily="2" charset="2"/>
              <a:buChar char="ü"/>
            </a:pPr>
            <a:r>
              <a:rPr lang="en-US" sz="1800" dirty="0"/>
              <a:t>For substantial health benefits, adults should do at least 150 minutes (2 hours and 30 minutes) to 300 minutes (5 hours) a week of moderate-intensity, or 75 minutes (1 hour and 15 minutes) to 150 minutes (2 hours and 30 minutes) a week of vigorous-intensity aerobic physical activity, or an equivalent combination of moderate- and vigorous-intensity aerobic activity. Preferably, aerobic activity should be spread throughout the week.</a:t>
            </a:r>
          </a:p>
          <a:p>
            <a:pPr marL="344488" lvl="0" indent="-344488">
              <a:spcAft>
                <a:spcPts val="1200"/>
              </a:spcAft>
              <a:buSzPct val="120000"/>
              <a:buFont typeface="Wingdings" pitchFamily="2" charset="2"/>
              <a:buChar char="ü"/>
            </a:pPr>
            <a:r>
              <a:rPr lang="en-US" sz="1800" dirty="0"/>
              <a:t>Additional health benefits are gained by engaging in physical activity beyond the equivalent of 300 minutes (5 hours) of moderate-intensity physical activity a week. </a:t>
            </a:r>
          </a:p>
          <a:p>
            <a:pPr marL="344488" lvl="0" indent="-344488">
              <a:spcAft>
                <a:spcPts val="1200"/>
              </a:spcAft>
              <a:buSzPct val="120000"/>
              <a:buFont typeface="Wingdings" pitchFamily="2" charset="2"/>
              <a:buChar char="ü"/>
            </a:pPr>
            <a:r>
              <a:rPr lang="en-US" sz="1800" dirty="0"/>
              <a:t>Adults should also do muscle-strengthening activities of moderate or greater intensity and that involve all major muscle groups on 2 or more days a week, as these activities provide additional health benefits. </a:t>
            </a:r>
          </a:p>
        </p:txBody>
      </p:sp>
      <p:sp>
        <p:nvSpPr>
          <p:cNvPr id="6" name="TextBox 5"/>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7" name="Picture 6" title="Icon of adult raking ">
            <a:extLst>
              <a:ext uri="{FF2B5EF4-FFF2-40B4-BE49-F238E27FC236}">
                <a16:creationId xmlns:a16="http://schemas.microsoft.com/office/drawing/2014/main" id="{B4636B79-66F1-1B4A-AFC9-87D8B5ACD1E4}"/>
              </a:ext>
            </a:extLst>
          </p:cNvPr>
          <p:cNvPicPr>
            <a:picLocks noChangeAspect="1"/>
          </p:cNvPicPr>
          <p:nvPr/>
        </p:nvPicPr>
        <p:blipFill>
          <a:blip r:embed="rId3"/>
          <a:stretch>
            <a:fillRect/>
          </a:stretch>
        </p:blipFill>
        <p:spPr>
          <a:xfrm>
            <a:off x="11214608" y="952235"/>
            <a:ext cx="772160" cy="772160"/>
          </a:xfrm>
          <a:prstGeom prst="rect">
            <a:avLst/>
          </a:prstGeom>
        </p:spPr>
      </p:pic>
    </p:spTree>
    <p:extLst>
      <p:ext uri="{BB962C8B-B14F-4D97-AF65-F5344CB8AC3E}">
        <p14:creationId xmlns:p14="http://schemas.microsoft.com/office/powerpoint/2010/main" val="265483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Older Adults</a:t>
            </a:r>
          </a:p>
        </p:txBody>
      </p:sp>
      <p:sp>
        <p:nvSpPr>
          <p:cNvPr id="4" name="Text Placeholder 3"/>
          <p:cNvSpPr>
            <a:spLocks noGrp="1"/>
          </p:cNvSpPr>
          <p:nvPr>
            <p:ph type="body" sz="quarter" idx="13"/>
          </p:nvPr>
        </p:nvSpPr>
        <p:spPr>
          <a:xfrm>
            <a:off x="365758" y="1700012"/>
            <a:ext cx="11338561" cy="4023099"/>
          </a:xfrm>
        </p:spPr>
        <p:txBody>
          <a:bodyPr/>
          <a:lstStyle/>
          <a:p>
            <a:pPr marL="0" indent="0">
              <a:spcAft>
                <a:spcPts val="1200"/>
              </a:spcAft>
              <a:buNone/>
            </a:pPr>
            <a:r>
              <a:rPr lang="en-US" sz="2000" dirty="0"/>
              <a:t>The key guidelines for adults also apply to older adults. In addition, the following key </a:t>
            </a:r>
            <a:br>
              <a:rPr lang="en-US" sz="2000" dirty="0"/>
            </a:br>
            <a:r>
              <a:rPr lang="en-US" sz="2000" dirty="0"/>
              <a:t>guidelines are just for older adults: </a:t>
            </a:r>
          </a:p>
          <a:p>
            <a:pPr marL="801688" lvl="1" indent="-344488">
              <a:spcAft>
                <a:spcPts val="1200"/>
              </a:spcAft>
              <a:buSzPct val="120000"/>
              <a:buFont typeface="Wingdings" pitchFamily="2" charset="2"/>
              <a:buChar char="ü"/>
            </a:pPr>
            <a:r>
              <a:rPr lang="en-US" sz="2000" dirty="0"/>
              <a:t>As part of their weekly physical activity, older adults should do multicomponent physical activity that includes balance training as well as aerobic and muscle-strengthening activities. </a:t>
            </a:r>
          </a:p>
          <a:p>
            <a:pPr marL="801688" lvl="1" indent="-344488">
              <a:spcAft>
                <a:spcPts val="1200"/>
              </a:spcAft>
              <a:buSzPct val="120000"/>
              <a:buFont typeface="Wingdings" pitchFamily="2" charset="2"/>
              <a:buChar char="ü"/>
            </a:pPr>
            <a:r>
              <a:rPr lang="en-US" sz="2000" dirty="0"/>
              <a:t>Older adults should determine their level of effort for physical activity relative to their level </a:t>
            </a:r>
            <a:br>
              <a:rPr lang="en-US" sz="2000" dirty="0"/>
            </a:br>
            <a:r>
              <a:rPr lang="en-US" sz="2000" dirty="0"/>
              <a:t>of fitness.</a:t>
            </a:r>
          </a:p>
          <a:p>
            <a:pPr marL="801688" lvl="1" indent="-344488">
              <a:spcAft>
                <a:spcPts val="1200"/>
              </a:spcAft>
              <a:buSzPct val="120000"/>
              <a:buFont typeface="Wingdings" pitchFamily="2" charset="2"/>
              <a:buChar char="ü"/>
            </a:pPr>
            <a:r>
              <a:rPr lang="en-US" sz="2000" dirty="0"/>
              <a:t>Older adults with chronic conditions should understand whether and how their conditions affect their ability to do regular physical activity safely.</a:t>
            </a:r>
          </a:p>
          <a:p>
            <a:pPr marL="801688" lvl="1" indent="-344488">
              <a:spcAft>
                <a:spcPts val="1200"/>
              </a:spcAft>
              <a:buSzPct val="120000"/>
              <a:buFont typeface="Wingdings" pitchFamily="2" charset="2"/>
              <a:buChar char="ü"/>
            </a:pPr>
            <a:r>
              <a:rPr lang="en-US" sz="2000" dirty="0"/>
              <a:t>When older adults cannot do 150 minutes of moderate-intensity aerobic activity a week because of chronic conditions, they should be as physically active as their abilities and conditions allow.</a:t>
            </a:r>
          </a:p>
        </p:txBody>
      </p:sp>
      <p:sp>
        <p:nvSpPr>
          <p:cNvPr id="6" name="TextBox 5"/>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7" name="Picture 6" title="Icon of adult golfing ">
            <a:extLst>
              <a:ext uri="{FF2B5EF4-FFF2-40B4-BE49-F238E27FC236}">
                <a16:creationId xmlns:a16="http://schemas.microsoft.com/office/drawing/2014/main" id="{6B0F0E37-AB68-EC40-B29A-892CC80A66D9}"/>
              </a:ext>
            </a:extLst>
          </p:cNvPr>
          <p:cNvPicPr>
            <a:picLocks noChangeAspect="1"/>
          </p:cNvPicPr>
          <p:nvPr/>
        </p:nvPicPr>
        <p:blipFill>
          <a:blip r:embed="rId3"/>
          <a:stretch>
            <a:fillRect/>
          </a:stretch>
        </p:blipFill>
        <p:spPr>
          <a:xfrm>
            <a:off x="11194286" y="952234"/>
            <a:ext cx="772161" cy="772161"/>
          </a:xfrm>
          <a:prstGeom prst="rect">
            <a:avLst/>
          </a:prstGeom>
        </p:spPr>
      </p:pic>
    </p:spTree>
    <p:extLst>
      <p:ext uri="{BB962C8B-B14F-4D97-AF65-F5344CB8AC3E}">
        <p14:creationId xmlns:p14="http://schemas.microsoft.com/office/powerpoint/2010/main" val="66894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Adults with Chronic Health Conditions </a:t>
            </a:r>
            <a:br>
              <a:rPr lang="en-US" sz="3000" dirty="0"/>
            </a:br>
            <a:r>
              <a:rPr lang="en-US" sz="3000" dirty="0"/>
              <a:t>and Adults with Disabilities </a:t>
            </a:r>
          </a:p>
        </p:txBody>
      </p:sp>
      <p:sp>
        <p:nvSpPr>
          <p:cNvPr id="4" name="Text Placeholder 3"/>
          <p:cNvSpPr>
            <a:spLocks noGrp="1"/>
          </p:cNvSpPr>
          <p:nvPr>
            <p:ph type="body" sz="quarter" idx="13"/>
          </p:nvPr>
        </p:nvSpPr>
        <p:spPr>
          <a:xfrm>
            <a:off x="721359" y="2228045"/>
            <a:ext cx="10472929" cy="3443550"/>
          </a:xfrm>
        </p:spPr>
        <p:txBody>
          <a:bodyPr/>
          <a:lstStyle/>
          <a:p>
            <a:pPr marL="344488" lvl="0" indent="-344488">
              <a:spcAft>
                <a:spcPts val="1200"/>
              </a:spcAft>
              <a:buSzPct val="120000"/>
              <a:buFont typeface="Wingdings" pitchFamily="2" charset="2"/>
              <a:buChar char="ü"/>
            </a:pPr>
            <a:r>
              <a:rPr lang="en-US" sz="2000" dirty="0"/>
              <a:t>Adults with chronic conditions or disabilities, who are able, should do at least 150 minutes (2 hours and 30 minutes) to 300 minutes (5 hours) a week of moderate-intensity, or 75 minutes (1 hour and 15 minutes) to 150 minutes (2 hours and 30 minutes) a week of vigorous-intensity aerobic physical activity, or an equivalent combination of moderate- and vigorous-intensity aerobic activity. Preferably, aerobic activity should be spread throughout the week.</a:t>
            </a:r>
          </a:p>
          <a:p>
            <a:pPr marL="344488" lvl="0" indent="-344488">
              <a:spcAft>
                <a:spcPts val="1200"/>
              </a:spcAft>
              <a:buSzPct val="120000"/>
              <a:buFont typeface="Wingdings" pitchFamily="2" charset="2"/>
              <a:buChar char="ü"/>
            </a:pPr>
            <a:r>
              <a:rPr lang="en-US" sz="2000" dirty="0"/>
              <a:t>Adults with chronic conditions or disabilities, who are able, should also do muscle-strengthening activities of moderate or greater intensity and that involve all major muscle groups on 2 or more days a week, as these activities provide additional health benefits.</a:t>
            </a:r>
          </a:p>
        </p:txBody>
      </p:sp>
      <p:sp>
        <p:nvSpPr>
          <p:cNvPr id="7" name="TextBox 6"/>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8" name="Picture 7" title="Icon of adult in wheelchair playing basketball">
            <a:extLst>
              <a:ext uri="{FF2B5EF4-FFF2-40B4-BE49-F238E27FC236}">
                <a16:creationId xmlns:a16="http://schemas.microsoft.com/office/drawing/2014/main" id="{F3A925B0-BD04-2E41-BFEC-808D62A500AF}"/>
              </a:ext>
            </a:extLst>
          </p:cNvPr>
          <p:cNvPicPr>
            <a:picLocks noChangeAspect="1"/>
          </p:cNvPicPr>
          <p:nvPr/>
        </p:nvPicPr>
        <p:blipFill>
          <a:blip r:embed="rId3"/>
          <a:stretch>
            <a:fillRect/>
          </a:stretch>
        </p:blipFill>
        <p:spPr>
          <a:xfrm>
            <a:off x="11194288" y="952235"/>
            <a:ext cx="772160" cy="772160"/>
          </a:xfrm>
          <a:prstGeom prst="rect">
            <a:avLst/>
          </a:prstGeom>
        </p:spPr>
      </p:pic>
    </p:spTree>
    <p:extLst>
      <p:ext uri="{BB962C8B-B14F-4D97-AF65-F5344CB8AC3E}">
        <p14:creationId xmlns:p14="http://schemas.microsoft.com/office/powerpoint/2010/main" val="322239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280"/>
            <a:ext cx="10271760" cy="457200"/>
          </a:xfrm>
        </p:spPr>
        <p:txBody>
          <a:bodyPr/>
          <a:lstStyle/>
          <a:p>
            <a:r>
              <a:rPr lang="en-US" sz="3000" dirty="0"/>
              <a:t>Key Guidelines for Adults with Chronic Health Conditions and Adults with Disabilities, continued</a:t>
            </a:r>
          </a:p>
        </p:txBody>
      </p:sp>
      <p:sp>
        <p:nvSpPr>
          <p:cNvPr id="4" name="Text Placeholder 3"/>
          <p:cNvSpPr>
            <a:spLocks noGrp="1"/>
          </p:cNvSpPr>
          <p:nvPr>
            <p:ph type="body" sz="quarter" idx="13"/>
          </p:nvPr>
        </p:nvSpPr>
        <p:spPr>
          <a:xfrm>
            <a:off x="711199" y="2228045"/>
            <a:ext cx="10993119" cy="3443550"/>
          </a:xfrm>
        </p:spPr>
        <p:txBody>
          <a:bodyPr/>
          <a:lstStyle/>
          <a:p>
            <a:pPr marL="344488" lvl="0" indent="-344488">
              <a:spcAft>
                <a:spcPts val="1200"/>
              </a:spcAft>
              <a:buSzPct val="120000"/>
              <a:buFont typeface="Wingdings" pitchFamily="2" charset="2"/>
              <a:buChar char="ü"/>
            </a:pPr>
            <a:r>
              <a:rPr lang="en-US" sz="2000" dirty="0"/>
              <a:t>When adults with chronic conditions or disabilities are not able to meet the above key guidelines, they should engage in regular physical activity according to their abilities and should avoid inactivity. </a:t>
            </a:r>
          </a:p>
          <a:p>
            <a:pPr marL="344488" lvl="0" indent="-344488">
              <a:spcAft>
                <a:spcPts val="1200"/>
              </a:spcAft>
              <a:buSzPct val="120000"/>
              <a:buFont typeface="Wingdings" pitchFamily="2" charset="2"/>
              <a:buChar char="ü"/>
            </a:pPr>
            <a:r>
              <a:rPr lang="en-US" sz="2000" dirty="0"/>
              <a:t>Adults with chronic conditions or symptoms should be under the care of a health care provider. People with chronic conditions can consult a health care professional or physical activity specialist about the types and amounts of activity appropriate for their abilities and chronic conditions.</a:t>
            </a:r>
          </a:p>
        </p:txBody>
      </p:sp>
      <p:sp>
        <p:nvSpPr>
          <p:cNvPr id="7" name="TextBox 6"/>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6" name="Picture 5" title="Icon of adult in wheelchair playing basketball">
            <a:extLst>
              <a:ext uri="{FF2B5EF4-FFF2-40B4-BE49-F238E27FC236}">
                <a16:creationId xmlns:a16="http://schemas.microsoft.com/office/drawing/2014/main" id="{605B2977-05DA-CC4D-8775-38EF0C11C967}"/>
              </a:ext>
            </a:extLst>
          </p:cNvPr>
          <p:cNvPicPr>
            <a:picLocks noChangeAspect="1"/>
          </p:cNvPicPr>
          <p:nvPr/>
        </p:nvPicPr>
        <p:blipFill>
          <a:blip r:embed="rId3"/>
          <a:stretch>
            <a:fillRect/>
          </a:stretch>
        </p:blipFill>
        <p:spPr>
          <a:xfrm>
            <a:off x="11194288" y="952235"/>
            <a:ext cx="772160" cy="772160"/>
          </a:xfrm>
          <a:prstGeom prst="rect">
            <a:avLst/>
          </a:prstGeom>
        </p:spPr>
      </p:pic>
    </p:spTree>
    <p:extLst>
      <p:ext uri="{BB962C8B-B14F-4D97-AF65-F5344CB8AC3E}">
        <p14:creationId xmlns:p14="http://schemas.microsoft.com/office/powerpoint/2010/main" val="3160556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Women During Pregnancy and the Postpartum Period</a:t>
            </a:r>
          </a:p>
        </p:txBody>
      </p:sp>
      <p:sp>
        <p:nvSpPr>
          <p:cNvPr id="4" name="Text Placeholder 3"/>
          <p:cNvSpPr>
            <a:spLocks noGrp="1"/>
          </p:cNvSpPr>
          <p:nvPr>
            <p:ph type="body" sz="quarter" idx="13"/>
          </p:nvPr>
        </p:nvSpPr>
        <p:spPr>
          <a:xfrm>
            <a:off x="680719" y="2231336"/>
            <a:ext cx="11023599" cy="3572339"/>
          </a:xfrm>
        </p:spPr>
        <p:txBody>
          <a:bodyPr/>
          <a:lstStyle/>
          <a:p>
            <a:pPr marL="344488" lvl="0" indent="-344488">
              <a:spcAft>
                <a:spcPts val="1200"/>
              </a:spcAft>
              <a:buSzPct val="120000"/>
              <a:buFont typeface="Wingdings" pitchFamily="2" charset="2"/>
              <a:buChar char="ü"/>
            </a:pPr>
            <a:r>
              <a:rPr lang="en-US" sz="2000" dirty="0"/>
              <a:t>Women should do at least 150 minutes (2 hours and 30 minutes) of moderate-intensity aerobic activity a week during pregnancy and the postpartum period. Preferably, aerobic activity should be spread throughout the week. </a:t>
            </a:r>
          </a:p>
          <a:p>
            <a:pPr marL="344488" lvl="0" indent="-344488">
              <a:spcAft>
                <a:spcPts val="1200"/>
              </a:spcAft>
              <a:buSzPct val="120000"/>
              <a:buFont typeface="Wingdings" pitchFamily="2" charset="2"/>
              <a:buChar char="ü"/>
            </a:pPr>
            <a:r>
              <a:rPr lang="en-US" sz="2000" dirty="0"/>
              <a:t>Women who habitually engaged in vigorous-intensity aerobic activity or who were physically active before pregnancy can continue these activities during pregnancy and the postpartum period. </a:t>
            </a:r>
          </a:p>
          <a:p>
            <a:pPr marL="344488" lvl="0" indent="-344488">
              <a:spcAft>
                <a:spcPts val="1200"/>
              </a:spcAft>
              <a:buSzPct val="120000"/>
              <a:buFont typeface="Wingdings" pitchFamily="2" charset="2"/>
              <a:buChar char="ü"/>
            </a:pPr>
            <a:r>
              <a:rPr lang="en-US" sz="2000" dirty="0"/>
              <a:t>Women who are pregnant should be under the care of a health care provider who can monitor the progress of the pregnancy. Women who are pregnant can consult their health care provider about whether or how to adjust their physical activity during pregnancy and after the baby is born.</a:t>
            </a:r>
            <a:endParaRPr lang="en-US" sz="2800" dirty="0"/>
          </a:p>
        </p:txBody>
      </p:sp>
      <p:sp>
        <p:nvSpPr>
          <p:cNvPr id="5" name="TextBox 4"/>
          <p:cNvSpPr txBox="1"/>
          <p:nvPr/>
        </p:nvSpPr>
        <p:spPr>
          <a:xfrm>
            <a:off x="129308" y="6077527"/>
            <a:ext cx="10012219" cy="646331"/>
          </a:xfrm>
          <a:prstGeom prst="rect">
            <a:avLst/>
          </a:prstGeom>
          <a:noFill/>
        </p:spPr>
        <p:txBody>
          <a:bodyPr wrap="square" rtlCol="0">
            <a:spAutoFit/>
          </a:bodyPr>
          <a:lstStyle/>
          <a:p>
            <a:pPr algn="l"/>
            <a:endParaRPr lang="en-US" sz="1200" dirty="0">
              <a:solidFill>
                <a:schemeClr val="bg1">
                  <a:lumMod val="50000"/>
                </a:schemeClr>
              </a:solidFill>
            </a:endParaRPr>
          </a:p>
          <a:p>
            <a:pPr algn="l"/>
            <a:endParaRPr lang="en-US" sz="1200" dirty="0">
              <a:solidFill>
                <a:schemeClr val="bg1">
                  <a:lumMod val="50000"/>
                </a:schemeClr>
              </a:solidFill>
            </a:endParaRPr>
          </a:p>
          <a:p>
            <a:pPr algn="l"/>
            <a:r>
              <a:rPr lang="en-US" sz="1200" dirty="0">
                <a:solidFill>
                  <a:schemeClr val="bg1">
                    <a:lumMod val="50000"/>
                  </a:schemeClr>
                </a:solidFill>
              </a:rPr>
              <a:t>Information adapted from the Physical Activity Guidelines for Americans, 2nd edition. Available at health.gov/</a:t>
            </a:r>
            <a:r>
              <a:rPr lang="en-US" sz="1200" dirty="0" err="1">
                <a:solidFill>
                  <a:schemeClr val="bg1">
                    <a:lumMod val="50000"/>
                  </a:schemeClr>
                </a:solidFill>
              </a:rPr>
              <a:t>PAGuidelines</a:t>
            </a:r>
            <a:r>
              <a:rPr lang="en-US" sz="1200" dirty="0">
                <a:solidFill>
                  <a:schemeClr val="bg1">
                    <a:lumMod val="50000"/>
                  </a:schemeClr>
                </a:solidFill>
              </a:rPr>
              <a:t>.</a:t>
            </a:r>
          </a:p>
        </p:txBody>
      </p:sp>
      <p:pic>
        <p:nvPicPr>
          <p:cNvPr id="7" name="Picture 6" title="Icon of adult holding hands with child">
            <a:extLst>
              <a:ext uri="{FF2B5EF4-FFF2-40B4-BE49-F238E27FC236}">
                <a16:creationId xmlns:a16="http://schemas.microsoft.com/office/drawing/2014/main" id="{5131F3C7-A419-3D46-9D73-0253AA8C760F}"/>
              </a:ext>
            </a:extLst>
          </p:cNvPr>
          <p:cNvPicPr>
            <a:picLocks noChangeAspect="1"/>
          </p:cNvPicPr>
          <p:nvPr/>
        </p:nvPicPr>
        <p:blipFill>
          <a:blip r:embed="rId3"/>
          <a:stretch>
            <a:fillRect/>
          </a:stretch>
        </p:blipFill>
        <p:spPr>
          <a:xfrm>
            <a:off x="11194288" y="952235"/>
            <a:ext cx="772160" cy="772160"/>
          </a:xfrm>
          <a:prstGeom prst="rect">
            <a:avLst/>
          </a:prstGeom>
        </p:spPr>
      </p:pic>
    </p:spTree>
    <p:extLst>
      <p:ext uri="{BB962C8B-B14F-4D97-AF65-F5344CB8AC3E}">
        <p14:creationId xmlns:p14="http://schemas.microsoft.com/office/powerpoint/2010/main" val="425109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History of the Physical Activity Guidelines</a:t>
            </a:r>
          </a:p>
        </p:txBody>
      </p:sp>
      <p:pic>
        <p:nvPicPr>
          <p:cNvPr id="5" name="Picture 4" descr="Cover of the 2008 Physical Activity Guidelines for Americans" title="2008 Physical Activity Guidelines for America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293" y="2011463"/>
            <a:ext cx="2512748" cy="3273552"/>
          </a:xfrm>
          <a:prstGeom prst="rect">
            <a:avLst/>
          </a:prstGeom>
          <a:ln w="3175">
            <a:solidFill>
              <a:schemeClr val="tx1"/>
            </a:solidFill>
          </a:ln>
        </p:spPr>
      </p:pic>
      <p:sp>
        <p:nvSpPr>
          <p:cNvPr id="12" name="Text Placeholder 11">
            <a:extLst>
              <a:ext uri="{FF2B5EF4-FFF2-40B4-BE49-F238E27FC236}">
                <a16:creationId xmlns:a16="http://schemas.microsoft.com/office/drawing/2014/main" id="{3E8AFD37-F75D-674C-B5FA-187EF890B848}"/>
              </a:ext>
            </a:extLst>
          </p:cNvPr>
          <p:cNvSpPr>
            <a:spLocks noGrp="1"/>
          </p:cNvSpPr>
          <p:nvPr>
            <p:ph type="body" sz="quarter" idx="20"/>
          </p:nvPr>
        </p:nvSpPr>
        <p:spPr>
          <a:xfrm>
            <a:off x="499103" y="5457699"/>
            <a:ext cx="2511425" cy="452438"/>
          </a:xfrm>
        </p:spPr>
        <p:txBody>
          <a:bodyPr/>
          <a:lstStyle/>
          <a:p>
            <a:pPr marL="0" indent="0" algn="ctr">
              <a:buNone/>
            </a:pPr>
            <a:r>
              <a:rPr lang="en-US" sz="2000" dirty="0">
                <a:latin typeface="Arial" panose="020B0604020202020204" pitchFamily="34" charset="0"/>
                <a:cs typeface="Arial" panose="020B0604020202020204" pitchFamily="34" charset="0"/>
              </a:rPr>
              <a:t>2008</a:t>
            </a:r>
          </a:p>
        </p:txBody>
      </p:sp>
      <p:sp>
        <p:nvSpPr>
          <p:cNvPr id="10" name="Right Arrow 9" descr="Next" title="Right Facing Arrow"/>
          <p:cNvSpPr/>
          <p:nvPr/>
        </p:nvSpPr>
        <p:spPr>
          <a:xfrm>
            <a:off x="3249417" y="3654737"/>
            <a:ext cx="1194318" cy="4693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descr="Cover of the Physical Activity Guidelines for Americans Midcourse Report: Strategies to Increase Physical Activity Among Youth" title="Physical Activity Guidelines for Americans Midcourse Report"/>
          <p:cNvPicPr>
            <a:picLocks noChangeAspect="1" noChangeArrowheads="1"/>
          </p:cNvPicPr>
          <p:nvPr/>
        </p:nvPicPr>
        <p:blipFill>
          <a:blip r:embed="rId4" cstate="print"/>
          <a:srcRect/>
          <a:stretch>
            <a:fillRect/>
          </a:stretch>
        </p:blipFill>
        <p:spPr bwMode="auto">
          <a:xfrm>
            <a:off x="4703112" y="2008415"/>
            <a:ext cx="2372710" cy="3276600"/>
          </a:xfrm>
          <a:prstGeom prst="rect">
            <a:avLst/>
          </a:prstGeom>
          <a:noFill/>
          <a:ln w="3175">
            <a:solidFill>
              <a:schemeClr val="tx1"/>
            </a:solidFill>
            <a:miter lim="800000"/>
            <a:headEnd/>
            <a:tailEnd/>
          </a:ln>
        </p:spPr>
      </p:pic>
      <p:sp>
        <p:nvSpPr>
          <p:cNvPr id="13" name="Text Placeholder 12">
            <a:extLst>
              <a:ext uri="{FF2B5EF4-FFF2-40B4-BE49-F238E27FC236}">
                <a16:creationId xmlns:a16="http://schemas.microsoft.com/office/drawing/2014/main" id="{E7326737-8A50-ED48-8ED4-BDD67AE9D5ED}"/>
              </a:ext>
            </a:extLst>
          </p:cNvPr>
          <p:cNvSpPr>
            <a:spLocks noGrp="1"/>
          </p:cNvSpPr>
          <p:nvPr>
            <p:ph type="body" sz="quarter" idx="21"/>
          </p:nvPr>
        </p:nvSpPr>
        <p:spPr>
          <a:xfrm>
            <a:off x="4645801" y="5457699"/>
            <a:ext cx="2511425" cy="452438"/>
          </a:xfrm>
        </p:spPr>
        <p:txBody>
          <a:bodyPr/>
          <a:lstStyle/>
          <a:p>
            <a:pPr marL="0" indent="0" algn="ctr">
              <a:buNone/>
            </a:pPr>
            <a:r>
              <a:rPr lang="en-US" sz="2000" dirty="0">
                <a:latin typeface="Arial" panose="020B0604020202020204" pitchFamily="34" charset="0"/>
                <a:cs typeface="Arial" panose="020B0604020202020204" pitchFamily="34" charset="0"/>
              </a:rPr>
              <a:t>2013</a:t>
            </a:r>
          </a:p>
        </p:txBody>
      </p:sp>
      <p:sp>
        <p:nvSpPr>
          <p:cNvPr id="11" name="Right Arrow 10" descr="Next" title="Right Facing Arrow"/>
          <p:cNvSpPr/>
          <p:nvPr/>
        </p:nvSpPr>
        <p:spPr>
          <a:xfrm>
            <a:off x="7335198" y="3654737"/>
            <a:ext cx="1194318" cy="46939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Picture 5" descr="Cover of the Physical Activity Guidelines for Americans, 2nd edition" title="Physical Activity Guidelines for Americans, 2nd edition"/>
          <p:cNvPicPr>
            <a:picLocks noChangeAspect="1"/>
          </p:cNvPicPr>
          <p:nvPr/>
        </p:nvPicPr>
        <p:blipFill>
          <a:blip r:embed="rId5"/>
          <a:stretch>
            <a:fillRect/>
          </a:stretch>
        </p:blipFill>
        <p:spPr>
          <a:xfrm>
            <a:off x="8788893" y="2005551"/>
            <a:ext cx="2515475" cy="3279464"/>
          </a:xfrm>
          <a:prstGeom prst="rect">
            <a:avLst/>
          </a:prstGeom>
          <a:ln w="19050">
            <a:solidFill>
              <a:schemeClr val="tx1"/>
            </a:solidFill>
          </a:ln>
        </p:spPr>
      </p:pic>
      <p:sp>
        <p:nvSpPr>
          <p:cNvPr id="14" name="Text Placeholder 13">
            <a:extLst>
              <a:ext uri="{FF2B5EF4-FFF2-40B4-BE49-F238E27FC236}">
                <a16:creationId xmlns:a16="http://schemas.microsoft.com/office/drawing/2014/main" id="{779BEB39-1995-A343-9A4A-777CBD5F6F1F}"/>
              </a:ext>
            </a:extLst>
          </p:cNvPr>
          <p:cNvSpPr>
            <a:spLocks noGrp="1"/>
          </p:cNvSpPr>
          <p:nvPr>
            <p:ph type="body" sz="quarter" idx="22"/>
          </p:nvPr>
        </p:nvSpPr>
        <p:spPr>
          <a:xfrm>
            <a:off x="8792943" y="5457699"/>
            <a:ext cx="2511425" cy="452438"/>
          </a:xfrm>
        </p:spPr>
        <p:txBody>
          <a:bodyPr/>
          <a:lstStyle/>
          <a:p>
            <a:pPr marL="0" indent="0" algn="ctr">
              <a:buNone/>
            </a:pPr>
            <a:r>
              <a:rPr lang="en-US" sz="2000"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658380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Key Guidelines for Safe Physical Activity</a:t>
            </a:r>
          </a:p>
        </p:txBody>
      </p:sp>
      <p:sp>
        <p:nvSpPr>
          <p:cNvPr id="4" name="Text Placeholder 3"/>
          <p:cNvSpPr>
            <a:spLocks noGrp="1"/>
          </p:cNvSpPr>
          <p:nvPr>
            <p:ph type="body" sz="quarter" idx="13"/>
          </p:nvPr>
        </p:nvSpPr>
        <p:spPr>
          <a:xfrm>
            <a:off x="396239" y="1700012"/>
            <a:ext cx="11247120" cy="4010220"/>
          </a:xfrm>
        </p:spPr>
        <p:txBody>
          <a:bodyPr/>
          <a:lstStyle/>
          <a:p>
            <a:pPr marL="0" indent="0">
              <a:spcAft>
                <a:spcPts val="1200"/>
              </a:spcAft>
              <a:buSzPct val="120000"/>
              <a:buNone/>
            </a:pPr>
            <a:r>
              <a:rPr lang="en-US" sz="1800" dirty="0"/>
              <a:t>To do physical activity safely and reduce risk of injuries and other adverse events, people should:</a:t>
            </a:r>
          </a:p>
          <a:p>
            <a:pPr marL="801688" lvl="1" indent="-344488">
              <a:spcAft>
                <a:spcPts val="1200"/>
              </a:spcAft>
              <a:buSzPct val="120000"/>
              <a:buFont typeface="Wingdings" pitchFamily="2" charset="2"/>
              <a:buChar char="ü"/>
            </a:pPr>
            <a:r>
              <a:rPr lang="en-US" sz="1800" dirty="0"/>
              <a:t>Understand the risks, yet be confident that physical activity can be safe for almost everyone.</a:t>
            </a:r>
          </a:p>
          <a:p>
            <a:pPr marL="801688" lvl="1" indent="-344488">
              <a:spcAft>
                <a:spcPts val="1200"/>
              </a:spcAft>
              <a:buSzPct val="120000"/>
              <a:buFont typeface="Wingdings" pitchFamily="2" charset="2"/>
              <a:buChar char="ü"/>
            </a:pPr>
            <a:r>
              <a:rPr lang="en-US" sz="1800" dirty="0"/>
              <a:t>Choose types of physical activity that are appropriate for their current fitness level and health goals, because some activities are safer than others.</a:t>
            </a:r>
          </a:p>
          <a:p>
            <a:pPr marL="801688" lvl="1" indent="-344488">
              <a:spcAft>
                <a:spcPts val="1200"/>
              </a:spcAft>
              <a:buSzPct val="120000"/>
              <a:buFont typeface="Wingdings" pitchFamily="2" charset="2"/>
              <a:buChar char="ü"/>
            </a:pPr>
            <a:r>
              <a:rPr lang="en-US" sz="1800" dirty="0"/>
              <a:t>Increase physical activity gradually over time to meet key guidelines or health goals. Inactive people should “start low and go slow” by starting with lower-intensity activities and gradually increasing how often and how long activities are done. </a:t>
            </a:r>
          </a:p>
          <a:p>
            <a:pPr marL="801688" lvl="1" indent="-344488">
              <a:spcAft>
                <a:spcPts val="1200"/>
              </a:spcAft>
              <a:buSzPct val="120000"/>
              <a:buFont typeface="Wingdings" pitchFamily="2" charset="2"/>
              <a:buChar char="ü"/>
            </a:pPr>
            <a:r>
              <a:rPr lang="en-US" sz="1800" dirty="0"/>
              <a:t>Protect themselves by using appropriate gear and sports equipment, choosing safe environments, following rules and policies, and making sensible choices about when, where, and how to be active. </a:t>
            </a:r>
          </a:p>
          <a:p>
            <a:pPr marL="801688" lvl="1" indent="-344488">
              <a:spcAft>
                <a:spcPts val="1200"/>
              </a:spcAft>
              <a:buSzPct val="120000"/>
              <a:buFont typeface="Wingdings" pitchFamily="2" charset="2"/>
              <a:buChar char="ü"/>
            </a:pPr>
            <a:r>
              <a:rPr lang="en-US" sz="1800" dirty="0"/>
              <a:t>Be under the care of a health care provider if they have chronic conditions or symptoms. People with chronic conditions and symptoms can consult a health care professional or physical activity specialist about the types and amounts of activity appropriate for them.</a:t>
            </a:r>
          </a:p>
        </p:txBody>
      </p:sp>
      <p:pic>
        <p:nvPicPr>
          <p:cNvPr id="7" name="Picture 6" title="Icon of adult biking with helmet on">
            <a:extLst>
              <a:ext uri="{FF2B5EF4-FFF2-40B4-BE49-F238E27FC236}">
                <a16:creationId xmlns:a16="http://schemas.microsoft.com/office/drawing/2014/main" id="{FD485619-844C-CC44-9171-98C9B0F82538}"/>
              </a:ext>
            </a:extLst>
          </p:cNvPr>
          <p:cNvPicPr>
            <a:picLocks noChangeAspect="1"/>
          </p:cNvPicPr>
          <p:nvPr/>
        </p:nvPicPr>
        <p:blipFill>
          <a:blip r:embed="rId3"/>
          <a:stretch>
            <a:fillRect/>
          </a:stretch>
        </p:blipFill>
        <p:spPr>
          <a:xfrm>
            <a:off x="11194286" y="952234"/>
            <a:ext cx="772161" cy="772161"/>
          </a:xfrm>
          <a:prstGeom prst="rect">
            <a:avLst/>
          </a:prstGeom>
        </p:spPr>
      </p:pic>
    </p:spTree>
    <p:extLst>
      <p:ext uri="{BB962C8B-B14F-4D97-AF65-F5344CB8AC3E}">
        <p14:creationId xmlns:p14="http://schemas.microsoft.com/office/powerpoint/2010/main" val="18680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Physical Activity</a:t>
            </a:r>
          </a:p>
        </p:txBody>
      </p:sp>
    </p:spTree>
    <p:extLst>
      <p:ext uri="{BB962C8B-B14F-4D97-AF65-F5344CB8AC3E}">
        <p14:creationId xmlns:p14="http://schemas.microsoft.com/office/powerpoint/2010/main" val="4287551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We Need to Promote Physical Activity</a:t>
            </a:r>
          </a:p>
        </p:txBody>
      </p:sp>
      <p:sp>
        <p:nvSpPr>
          <p:cNvPr id="2" name="Text Placeholder 1"/>
          <p:cNvSpPr>
            <a:spLocks noGrp="1"/>
          </p:cNvSpPr>
          <p:nvPr>
            <p:ph type="body" sz="quarter" idx="4294967295"/>
          </p:nvPr>
        </p:nvSpPr>
        <p:spPr>
          <a:xfrm>
            <a:off x="457200" y="1828800"/>
            <a:ext cx="4024850" cy="3842795"/>
          </a:xfrm>
          <a:prstGeom prst="rect">
            <a:avLst/>
          </a:prstGeom>
        </p:spPr>
        <p:txBody>
          <a:bodyPr/>
          <a:lstStyle/>
          <a:p>
            <a:pPr marL="0" indent="0">
              <a:spcBef>
                <a:spcPts val="0"/>
              </a:spcBef>
              <a:spcAft>
                <a:spcPts val="1200"/>
              </a:spcAft>
              <a:buClr>
                <a:srgbClr val="08786D"/>
              </a:buClr>
              <a:buNone/>
            </a:pPr>
            <a:r>
              <a:rPr lang="en-US" sz="2400" dirty="0">
                <a:latin typeface="Arial" panose="020B0604020202020204" pitchFamily="34" charset="0"/>
                <a:cs typeface="Arial" panose="020B0604020202020204" pitchFamily="34" charset="0"/>
              </a:rPr>
              <a:t>Costs of Inadequate Physical Activity*</a:t>
            </a:r>
          </a:p>
          <a:p>
            <a:pPr lvl="1">
              <a:spcBef>
                <a:spcPts val="0"/>
              </a:spcBef>
              <a:spcAft>
                <a:spcPts val="1200"/>
              </a:spcAft>
              <a:buClr>
                <a:srgbClr val="08786D"/>
              </a:buClr>
              <a:buFont typeface="Arial" charset="0"/>
              <a:buChar char="•"/>
            </a:pPr>
            <a:r>
              <a:rPr lang="en-US" sz="2400" dirty="0">
                <a:latin typeface="Arial" panose="020B0604020202020204" pitchFamily="34" charset="0"/>
                <a:cs typeface="Arial" panose="020B0604020202020204" pitchFamily="34" charset="0"/>
              </a:rPr>
              <a:t>$117 billion dollars in annual health care costs </a:t>
            </a:r>
          </a:p>
          <a:p>
            <a:pPr lvl="1">
              <a:spcBef>
                <a:spcPts val="0"/>
              </a:spcBef>
              <a:spcAft>
                <a:spcPts val="1200"/>
              </a:spcAft>
              <a:buClr>
                <a:srgbClr val="08786D"/>
              </a:buClr>
              <a:buFont typeface="Arial" charset="0"/>
              <a:buChar char="•"/>
            </a:pPr>
            <a:r>
              <a:rPr lang="en-US" sz="2400" dirty="0">
                <a:latin typeface="Arial" panose="020B0604020202020204" pitchFamily="34" charset="0"/>
                <a:cs typeface="Arial" panose="020B0604020202020204" pitchFamily="34" charset="0"/>
              </a:rPr>
              <a:t>10 percent of premature mortality</a:t>
            </a:r>
          </a:p>
          <a:p>
            <a:pPr marL="0" indent="0">
              <a:buClr>
                <a:srgbClr val="08786D"/>
              </a:buClr>
              <a:buNone/>
            </a:pPr>
            <a:br>
              <a:rPr lang="en-US" sz="24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*Defined as not meeting the key guidelines for adults</a:t>
            </a:r>
            <a:endParaRPr lang="en-US" sz="2400" dirty="0">
              <a:latin typeface="Arial" panose="020B0604020202020204" pitchFamily="34" charset="0"/>
              <a:cs typeface="Arial" panose="020B0604020202020204" pitchFamily="34" charset="0"/>
            </a:endParaRPr>
          </a:p>
        </p:txBody>
      </p:sp>
      <p:sp>
        <p:nvSpPr>
          <p:cNvPr id="6" name="TextBox 5" title="Percentage of U.S. High School Students Who Met the Aerobic Physical Activity and Muscle-Strengthening Guidelines, 2011–2015&#13;&#10;">
            <a:extLst>
              <a:ext uri="{FF2B5EF4-FFF2-40B4-BE49-F238E27FC236}">
                <a16:creationId xmlns:a16="http://schemas.microsoft.com/office/drawing/2014/main" id="{05B63279-E0CA-1B49-8F2F-90978A2B3E91}"/>
              </a:ext>
            </a:extLst>
          </p:cNvPr>
          <p:cNvSpPr txBox="1"/>
          <p:nvPr/>
        </p:nvSpPr>
        <p:spPr>
          <a:xfrm>
            <a:off x="4808220" y="1735458"/>
            <a:ext cx="656082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Percentage of U.S. Adults Ages 18 Years or Older Who Met the Aerobic and Muscle-Strengthening Guidelines, 2008–2016</a:t>
            </a:r>
          </a:p>
        </p:txBody>
      </p:sp>
      <p:pic>
        <p:nvPicPr>
          <p:cNvPr id="7" name="Picture 6" descr="Line graph showing the percent of men and women who met the guidelines per year. (All values are approximate.) The line representing men begins at 21% in 2008, increases to 25% between 2009 and 2010, and ends at 26% in 2016. The line representing women starts at 15% and increases gradually to 17% in 2016." title="Percentage of U.S. Adults Ages 18 Years or Older Who Met the Aerobic and Muscle-Strengthening Guidelines, 2008-2016"/>
          <p:cNvPicPr>
            <a:picLocks noChangeAspect="1"/>
          </p:cNvPicPr>
          <p:nvPr/>
        </p:nvPicPr>
        <p:blipFill>
          <a:blip r:embed="rId3"/>
          <a:stretch>
            <a:fillRect/>
          </a:stretch>
        </p:blipFill>
        <p:spPr>
          <a:xfrm>
            <a:off x="4617720" y="2350755"/>
            <a:ext cx="6989503" cy="3605695"/>
          </a:xfrm>
          <a:prstGeom prst="rect">
            <a:avLst/>
          </a:prstGeom>
        </p:spPr>
      </p:pic>
    </p:spTree>
    <p:extLst>
      <p:ext uri="{BB962C8B-B14F-4D97-AF65-F5344CB8AC3E}">
        <p14:creationId xmlns:p14="http://schemas.microsoft.com/office/powerpoint/2010/main" val="96547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We Need to Promote Physical Activity, cont. </a:t>
            </a:r>
          </a:p>
        </p:txBody>
      </p:sp>
      <p:sp>
        <p:nvSpPr>
          <p:cNvPr id="2" name="Text Placeholder 1"/>
          <p:cNvSpPr>
            <a:spLocks noGrp="1"/>
          </p:cNvSpPr>
          <p:nvPr>
            <p:ph type="body" sz="quarter" idx="4294967295"/>
          </p:nvPr>
        </p:nvSpPr>
        <p:spPr>
          <a:xfrm>
            <a:off x="457200" y="1828800"/>
            <a:ext cx="4015740" cy="3842795"/>
          </a:xfrm>
          <a:prstGeom prst="rect">
            <a:avLst/>
          </a:prstGeom>
        </p:spPr>
        <p:txBody>
          <a:bodyPr/>
          <a:lstStyle/>
          <a:p>
            <a:pPr>
              <a:spcBef>
                <a:spcPts val="0"/>
              </a:spcBef>
              <a:spcAft>
                <a:spcPts val="1200"/>
              </a:spcAft>
              <a:buClr>
                <a:srgbClr val="08786D"/>
              </a:buClr>
              <a:buSzPct val="100000"/>
            </a:pPr>
            <a:r>
              <a:rPr lang="en-US" sz="2400" dirty="0">
                <a:latin typeface="Arial" panose="020B0604020202020204" pitchFamily="34" charset="0"/>
                <a:cs typeface="Arial" panose="020B0604020202020204" pitchFamily="34" charset="0"/>
              </a:rPr>
              <a:t>Childhood obesity rates have tripled since the 1970s</a:t>
            </a:r>
          </a:p>
          <a:p>
            <a:pPr>
              <a:buClr>
                <a:srgbClr val="08786D"/>
              </a:buClr>
              <a:buSzPct val="100000"/>
            </a:pPr>
            <a:r>
              <a:rPr lang="en-US" sz="2400" dirty="0">
                <a:latin typeface="Arial" panose="020B0604020202020204" pitchFamily="34" charset="0"/>
                <a:cs typeface="Arial" panose="020B0604020202020204" pitchFamily="34" charset="0"/>
              </a:rPr>
              <a:t>Obesity disqualifies nearly one-third of American youth, ages 17 to 24, from military service</a:t>
            </a:r>
          </a:p>
          <a:p>
            <a:pPr>
              <a:buClr>
                <a:srgbClr val="08786D"/>
              </a:buClr>
              <a:buSzPct val="100000"/>
            </a:pPr>
            <a:endParaRPr lang="en-US" sz="2400" dirty="0">
              <a:latin typeface="Arial" panose="020B0604020202020204" pitchFamily="34" charset="0"/>
              <a:cs typeface="Arial" panose="020B0604020202020204" pitchFamily="34" charset="0"/>
            </a:endParaRPr>
          </a:p>
        </p:txBody>
      </p:sp>
      <p:sp>
        <p:nvSpPr>
          <p:cNvPr id="8" name="TextBox 7" title="Percentage of U.S. High School Students Who Met the Aerobic Physical Activity and Muscle-Strengthening Guidelines, 2011–2015&#13;&#10;"/>
          <p:cNvSpPr txBox="1"/>
          <p:nvPr/>
        </p:nvSpPr>
        <p:spPr>
          <a:xfrm>
            <a:off x="4808220" y="1735458"/>
            <a:ext cx="6560820"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Percentage of U.S. High School Students Who Met the Aerobic Physical Activity and Muscle-Strengthening Guidelines, 2011–2015</a:t>
            </a:r>
          </a:p>
        </p:txBody>
      </p:sp>
      <p:pic>
        <p:nvPicPr>
          <p:cNvPr id="7" name="Picture 6" descr="Line graph showing the percent of high school students who met the guidelines per year. (All values are approximate.) The line representing boys begins at 30% in 2011 and decreases to 28% between 2013 and 2015. The line representing girls holds at approximately 10%." title="Percentage of U.S. High School Students Who Met the Aerobic Physical Activity and Muscle-Strengthening Guidelines, 2011–2015"/>
          <p:cNvPicPr>
            <a:picLocks noChangeAspect="1"/>
          </p:cNvPicPr>
          <p:nvPr/>
        </p:nvPicPr>
        <p:blipFill>
          <a:blip r:embed="rId3"/>
          <a:stretch>
            <a:fillRect/>
          </a:stretch>
        </p:blipFill>
        <p:spPr>
          <a:xfrm>
            <a:off x="4721296" y="2405473"/>
            <a:ext cx="6850171" cy="3533818"/>
          </a:xfrm>
          <a:prstGeom prst="rect">
            <a:avLst/>
          </a:prstGeom>
        </p:spPr>
      </p:pic>
    </p:spTree>
    <p:extLst>
      <p:ext uri="{BB962C8B-B14F-4D97-AF65-F5344CB8AC3E}">
        <p14:creationId xmlns:p14="http://schemas.microsoft.com/office/powerpoint/2010/main" val="893420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Has a Role to Play</a:t>
            </a:r>
          </a:p>
        </p:txBody>
      </p:sp>
      <p:graphicFrame>
        <p:nvGraphicFramePr>
          <p:cNvPr id="5" name="Diagram 4" descr="This figure illustrates ways that individuals and families and caregivers can take action to make physical activity safe, easy, and enjoyable. " title="Everyone has a role to play"/>
          <p:cNvGraphicFramePr/>
          <p:nvPr>
            <p:extLst>
              <p:ext uri="{D42A27DB-BD31-4B8C-83A1-F6EECF244321}">
                <p14:modId xmlns:p14="http://schemas.microsoft.com/office/powerpoint/2010/main" val="29058110"/>
              </p:ext>
            </p:extLst>
          </p:nvPr>
        </p:nvGraphicFramePr>
        <p:xfrm>
          <a:off x="300788" y="1422040"/>
          <a:ext cx="11247119" cy="483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1598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Take Action: Strategies to Promote Physical Activity </a:t>
            </a:r>
          </a:p>
        </p:txBody>
      </p:sp>
      <p:graphicFrame>
        <p:nvGraphicFramePr>
          <p:cNvPr id="7" name="Diagram 6" descr="Nine sectors are outlined in the National Physical Activity Plan to influence physical activity behaviors. They are: healthcare; business and industry; community recreation, fitness, and parks; education; faith-based settings; mass media; public health; and sports. " title="Sectors of Society that can Influence Physical Activity"/>
          <p:cNvGraphicFramePr/>
          <p:nvPr>
            <p:extLst>
              <p:ext uri="{D42A27DB-BD31-4B8C-83A1-F6EECF244321}">
                <p14:modId xmlns:p14="http://schemas.microsoft.com/office/powerpoint/2010/main" val="1765294846"/>
              </p:ext>
            </p:extLst>
          </p:nvPr>
        </p:nvGraphicFramePr>
        <p:xfrm>
          <a:off x="296985" y="1711569"/>
          <a:ext cx="11551137" cy="4071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161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4C66-A155-F246-894C-C124B1ABCE9A}"/>
              </a:ext>
            </a:extLst>
          </p:cNvPr>
          <p:cNvSpPr>
            <a:spLocks noGrp="1"/>
          </p:cNvSpPr>
          <p:nvPr>
            <p:ph type="title"/>
          </p:nvPr>
        </p:nvSpPr>
        <p:spPr/>
        <p:txBody>
          <a:bodyPr/>
          <a:lstStyle/>
          <a:p>
            <a:r>
              <a:rPr lang="en-US" dirty="0"/>
              <a:t>Promoting the Guidelines: </a:t>
            </a:r>
            <a:br>
              <a:rPr lang="en-US" dirty="0"/>
            </a:br>
            <a:r>
              <a:rPr lang="en-US" dirty="0"/>
              <a:t>The Move Your Way Campaign</a:t>
            </a:r>
          </a:p>
        </p:txBody>
      </p:sp>
    </p:spTree>
    <p:extLst>
      <p:ext uri="{BB962C8B-B14F-4D97-AF65-F5344CB8AC3E}">
        <p14:creationId xmlns:p14="http://schemas.microsoft.com/office/powerpoint/2010/main" val="688164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Move Your Way Campaign</a:t>
            </a:r>
          </a:p>
        </p:txBody>
      </p:sp>
      <p:sp>
        <p:nvSpPr>
          <p:cNvPr id="2" name="Text Placeholder 1"/>
          <p:cNvSpPr>
            <a:spLocks noGrp="1"/>
          </p:cNvSpPr>
          <p:nvPr>
            <p:ph type="body" sz="quarter" idx="13"/>
          </p:nvPr>
        </p:nvSpPr>
        <p:spPr>
          <a:xfrm>
            <a:off x="457199" y="1828800"/>
            <a:ext cx="6446800" cy="3842795"/>
          </a:xfrm>
        </p:spPr>
        <p:txBody>
          <a:bodyPr/>
          <a:lstStyle/>
          <a:p>
            <a:pPr>
              <a:spcAft>
                <a:spcPts val="1200"/>
              </a:spcAft>
            </a:pPr>
            <a:r>
              <a:rPr lang="en-US" sz="1800" b="1" dirty="0"/>
              <a:t>Vision: </a:t>
            </a:r>
            <a:r>
              <a:rPr lang="en-US" sz="1800" dirty="0"/>
              <a:t>Consumer-focused campaign to promote physical activity recommendations in the second edition of the Physical Activity Guidelines</a:t>
            </a:r>
          </a:p>
          <a:p>
            <a:pPr>
              <a:spcAft>
                <a:spcPts val="1200"/>
              </a:spcAft>
            </a:pPr>
            <a:r>
              <a:rPr lang="en-US" sz="1800" b="1" dirty="0"/>
              <a:t>Purpose: </a:t>
            </a:r>
          </a:p>
          <a:p>
            <a:pPr lvl="1">
              <a:spcAft>
                <a:spcPts val="1200"/>
              </a:spcAft>
            </a:pPr>
            <a:r>
              <a:rPr lang="en-US" sz="1800" dirty="0"/>
              <a:t>Raise awareness of recommendations</a:t>
            </a:r>
          </a:p>
          <a:p>
            <a:pPr lvl="1">
              <a:spcAft>
                <a:spcPts val="2400"/>
              </a:spcAft>
            </a:pPr>
            <a:r>
              <a:rPr lang="en-US" sz="1800" dirty="0"/>
              <a:t>Change behavior among consumers</a:t>
            </a:r>
          </a:p>
          <a:p>
            <a:pPr>
              <a:spcAft>
                <a:spcPts val="1200"/>
              </a:spcAft>
            </a:pPr>
            <a:r>
              <a:rPr lang="en-US" sz="1800" b="1" dirty="0"/>
              <a:t>Target audiences: </a:t>
            </a:r>
            <a:r>
              <a:rPr lang="en-US" sz="1800" dirty="0"/>
              <a:t>physical activity contemplators, or those who are not yet meeting the recommendations in the Physical Activity Guidelines and health professionals (as conduit to consumers)</a:t>
            </a:r>
          </a:p>
          <a:p>
            <a:endParaRPr lang="en-US" sz="1800" dirty="0"/>
          </a:p>
        </p:txBody>
      </p:sp>
      <p:pic>
        <p:nvPicPr>
          <p:cNvPr id="6" name="Picture 5" descr="Move Your Way campaign branded dosage recommendation for adults. &#10;&#10;Moderate-intensity aerobic activity*: anything that gets your heart beating faster counts. Adults need at least 150 miuntes a week. *If you prefer vigorous-intensity aerobic activity (like running), aim for at least 75 minutes a week. &#10;&#10;Muscle-strengthening activity: do activities that make your muscles work harder than usual. Adults need muscle-strengthening activity at least 2 days a week. &#10;&#10;If that's more than you can do right now, do what you can. Even 5 minutes of physical activity has real health benefits. &#10;&#10;Walk. Run. Dance. Play. What's your move? " title="Adults need a mix of physical activity to stay healthy"/>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3999" y="834500"/>
            <a:ext cx="4986752" cy="5042517"/>
          </a:xfrm>
          <a:prstGeom prst="rect">
            <a:avLst/>
          </a:prstGeom>
        </p:spPr>
      </p:pic>
    </p:spTree>
    <p:extLst>
      <p:ext uri="{BB962C8B-B14F-4D97-AF65-F5344CB8AC3E}">
        <p14:creationId xmlns:p14="http://schemas.microsoft.com/office/powerpoint/2010/main" val="3346597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Move Your Way Audience Research</a:t>
            </a:r>
          </a:p>
        </p:txBody>
      </p:sp>
      <p:graphicFrame>
        <p:nvGraphicFramePr>
          <p:cNvPr id="6" name="Picture Placeholder 6" descr="HHS completed an extensive amount of audience research and user testing to inform the campaign. In this figure, you can see a summary of these activities, which included research and testing with adults, parents, children, teenagers, health professionals, and physical activity stakeholders. &#10;" title="Move Your Way Audience Research Summary"/>
          <p:cNvGraphicFramePr>
            <a:graphicFrameLocks/>
          </p:cNvGraphicFramePr>
          <p:nvPr>
            <p:extLst>
              <p:ext uri="{D42A27DB-BD31-4B8C-83A1-F6EECF244321}">
                <p14:modId xmlns:p14="http://schemas.microsoft.com/office/powerpoint/2010/main" val="2413674754"/>
              </p:ext>
            </p:extLst>
          </p:nvPr>
        </p:nvGraphicFramePr>
        <p:xfrm>
          <a:off x="457200" y="1828801"/>
          <a:ext cx="11267213"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9871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97280"/>
            <a:ext cx="11247120" cy="457200"/>
          </a:xfrm>
        </p:spPr>
        <p:txBody>
          <a:bodyPr/>
          <a:lstStyle/>
          <a:p>
            <a:r>
              <a:rPr lang="en-US" dirty="0"/>
              <a:t>Move Your Way Campaign Resources</a:t>
            </a:r>
          </a:p>
        </p:txBody>
      </p:sp>
      <p:pic>
        <p:nvPicPr>
          <p:cNvPr id="22" name="Picture 21" descr="Screenshot of the Move Your Way Activity Planner for adults" title="Move Your Way Activity Planne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1998" y="1808527"/>
            <a:ext cx="2633472" cy="3353562"/>
          </a:xfrm>
          <a:prstGeom prst="rect">
            <a:avLst/>
          </a:prstGeom>
          <a:ln w="3175">
            <a:solidFill>
              <a:schemeClr val="bg1">
                <a:lumMod val="85000"/>
              </a:schemeClr>
            </a:solidFill>
          </a:ln>
          <a:effectLst>
            <a:outerShdw blurRad="50800" dist="12700" dir="2700000" algn="tl" rotWithShape="0">
              <a:prstClr val="black">
                <a:alpha val="10000"/>
              </a:prstClr>
            </a:outerShdw>
          </a:effectLst>
        </p:spPr>
      </p:pic>
      <p:sp>
        <p:nvSpPr>
          <p:cNvPr id="5" name="TextBox 4"/>
          <p:cNvSpPr txBox="1"/>
          <p:nvPr/>
        </p:nvSpPr>
        <p:spPr>
          <a:xfrm>
            <a:off x="457200" y="5397053"/>
            <a:ext cx="29015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468">
                    <a:lumMod val="50000"/>
                  </a:srgbClr>
                </a:solidFill>
                <a:effectLst/>
                <a:uLnTx/>
                <a:uFillTx/>
                <a:latin typeface="Arial" panose="020B0604020202020204" pitchFamily="34" charset="0"/>
                <a:ea typeface="+mn-ea"/>
                <a:cs typeface="Arial" panose="020B0604020202020204" pitchFamily="34" charset="0"/>
              </a:rPr>
              <a:t>Interactive tools</a:t>
            </a:r>
          </a:p>
        </p:txBody>
      </p:sp>
      <p:grpSp>
        <p:nvGrpSpPr>
          <p:cNvPr id="4" name="Group 3" descr="4 examples of posters and factsheets" title="Posters and factsheets">
            <a:extLst>
              <a:ext uri="{FF2B5EF4-FFF2-40B4-BE49-F238E27FC236}">
                <a16:creationId xmlns:a16="http://schemas.microsoft.com/office/drawing/2014/main" id="{0036C5AA-C5AD-3047-BDC4-D28AE8F40247}"/>
              </a:ext>
            </a:extLst>
          </p:cNvPr>
          <p:cNvGrpSpPr>
            <a:grpSpLocks noChangeAspect="1"/>
          </p:cNvGrpSpPr>
          <p:nvPr/>
        </p:nvGrpSpPr>
        <p:grpSpPr>
          <a:xfrm>
            <a:off x="3838295" y="1835023"/>
            <a:ext cx="4801327" cy="3425272"/>
            <a:chOff x="3657600" y="1747239"/>
            <a:chExt cx="5162718" cy="3683088"/>
          </a:xfrm>
        </p:grpSpPr>
        <p:pic>
          <p:nvPicPr>
            <p:cNvPr id="20" name="Picture 19" descr="Screenshot of the fact sheet for parents outlining the benefits and recommended dosage of physical activity for youth ages 6 through 17. " title="Parent fact sheet"/>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55748" y="3393926"/>
              <a:ext cx="1564570" cy="2024045"/>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21" name="Picture 20" descr="Screenshot of the factsheet for adults." title="Adult factsheet"/>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63123" y="3381568"/>
              <a:ext cx="1579995" cy="2048759"/>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16" name="Picture 15" descr="Screenshot of a poster promoting the key guidelines for school-aged children and adolescents." title="Youth Poster"/>
            <p:cNvPicPr>
              <a:picLocks noChangeAspect="1"/>
            </p:cNvPicPr>
            <p:nvPr/>
          </p:nvPicPr>
          <p:blipFill rotWithShape="1">
            <a:blip r:embed="rId6" cstate="hqprint">
              <a:extLst>
                <a:ext uri="{28A0092B-C50C-407E-A947-70E740481C1C}">
                  <a14:useLocalDpi xmlns:a14="http://schemas.microsoft.com/office/drawing/2010/main"/>
                </a:ext>
              </a:extLst>
            </a:blip>
            <a:srcRect t="876"/>
            <a:stretch/>
          </p:blipFill>
          <p:spPr>
            <a:xfrm>
              <a:off x="6229907" y="1756117"/>
              <a:ext cx="2240106" cy="3366434"/>
            </a:xfrm>
            <a:prstGeom prst="rect">
              <a:avLst/>
            </a:prstGeom>
            <a:ln w="3175">
              <a:solidFill>
                <a:schemeClr val="bg1">
                  <a:lumMod val="85000"/>
                </a:schemeClr>
              </a:solidFill>
            </a:ln>
            <a:effectLst>
              <a:outerShdw blurRad="50800" dist="12700" dir="2700000" algn="tl" rotWithShape="0">
                <a:prstClr val="black">
                  <a:alpha val="10000"/>
                </a:prstClr>
              </a:outerShdw>
            </a:effectLst>
          </p:spPr>
        </p:pic>
        <p:pic>
          <p:nvPicPr>
            <p:cNvPr id="15" name="Picture 14" descr="Screenshot of a poster promoting the key guidelines for adults." title="Adult Poster"/>
            <p:cNvPicPr>
              <a:picLocks noChangeAspect="1"/>
            </p:cNvPicPr>
            <p:nvPr/>
          </p:nvPicPr>
          <p:blipFill rotWithShape="1">
            <a:blip r:embed="rId7" cstate="hqprint">
              <a:extLst>
                <a:ext uri="{28A0092B-C50C-407E-A947-70E740481C1C}">
                  <a14:useLocalDpi xmlns:a14="http://schemas.microsoft.com/office/drawing/2010/main"/>
                </a:ext>
              </a:extLst>
            </a:blip>
            <a:srcRect t="781"/>
            <a:stretch/>
          </p:blipFill>
          <p:spPr>
            <a:xfrm>
              <a:off x="3657600" y="1747239"/>
              <a:ext cx="2251804" cy="3383241"/>
            </a:xfrm>
            <a:prstGeom prst="rect">
              <a:avLst/>
            </a:prstGeom>
            <a:ln w="3175">
              <a:solidFill>
                <a:schemeClr val="bg1">
                  <a:lumMod val="85000"/>
                </a:schemeClr>
              </a:solidFill>
            </a:ln>
            <a:effectLst>
              <a:outerShdw blurRad="50800" dist="12700" dir="2700000" algn="tl" rotWithShape="0">
                <a:prstClr val="black">
                  <a:alpha val="10000"/>
                </a:prstClr>
              </a:outerShdw>
            </a:effectLst>
          </p:spPr>
        </p:pic>
      </p:grpSp>
      <p:sp>
        <p:nvSpPr>
          <p:cNvPr id="6" name="TextBox 5"/>
          <p:cNvSpPr txBox="1"/>
          <p:nvPr/>
        </p:nvSpPr>
        <p:spPr>
          <a:xfrm>
            <a:off x="3657600" y="5397053"/>
            <a:ext cx="51627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468">
                    <a:lumMod val="50000"/>
                  </a:srgbClr>
                </a:solidFill>
                <a:effectLst/>
                <a:uLnTx/>
                <a:uFillTx/>
                <a:latin typeface="Arial" panose="020B0604020202020204" pitchFamily="34" charset="0"/>
                <a:ea typeface="+mn-ea"/>
                <a:cs typeface="Arial" panose="020B0604020202020204" pitchFamily="34" charset="0"/>
              </a:rPr>
              <a:t>Posters and factsheets</a:t>
            </a:r>
          </a:p>
        </p:txBody>
      </p:sp>
      <p:grpSp>
        <p:nvGrpSpPr>
          <p:cNvPr id="7" name="Group 6" descr="4 screenshots of series of videos&#10;" title="Series of Videos">
            <a:extLst>
              <a:ext uri="{FF2B5EF4-FFF2-40B4-BE49-F238E27FC236}">
                <a16:creationId xmlns:a16="http://schemas.microsoft.com/office/drawing/2014/main" id="{26B604D5-E94E-784B-AEF5-BA242B8E3536}"/>
              </a:ext>
            </a:extLst>
          </p:cNvPr>
          <p:cNvGrpSpPr>
            <a:grpSpLocks noChangeAspect="1"/>
          </p:cNvGrpSpPr>
          <p:nvPr/>
        </p:nvGrpSpPr>
        <p:grpSpPr>
          <a:xfrm>
            <a:off x="8981016" y="1835023"/>
            <a:ext cx="2606807" cy="3408259"/>
            <a:chOff x="8981016" y="1759546"/>
            <a:chExt cx="2716402" cy="3551549"/>
          </a:xfrm>
        </p:grpSpPr>
        <p:pic>
          <p:nvPicPr>
            <p:cNvPr id="12" name="Picture 11" descr="Screenshot from one of the adult videos that shows the text: Regular physical activity boosts energy and helps you sleep better at night. " title="Video Screenshot"/>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664227" y="4237474"/>
              <a:ext cx="2033191" cy="1073621"/>
            </a:xfrm>
            <a:prstGeom prst="rect">
              <a:avLst/>
            </a:prstGeom>
            <a:ln w="3175">
              <a:solidFill>
                <a:schemeClr val="bg1">
                  <a:lumMod val="65000"/>
                </a:schemeClr>
              </a:solidFill>
            </a:ln>
            <a:effectLst>
              <a:outerShdw blurRad="50800" dist="12700" dir="2700000" algn="tl" rotWithShape="0">
                <a:prstClr val="black">
                  <a:alpha val="10000"/>
                </a:prstClr>
              </a:outerShdw>
            </a:effectLst>
          </p:spPr>
        </p:pic>
        <p:pic>
          <p:nvPicPr>
            <p:cNvPr id="14" name="Picture 13" descr="Screenshot from the parent video showing the text: use these tips to help your kids get active indoors. " title="Video Screenshot"/>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44475" y="3544426"/>
              <a:ext cx="2027905" cy="1057284"/>
            </a:xfrm>
            <a:prstGeom prst="rect">
              <a:avLst/>
            </a:prstGeom>
            <a:ln w="3175">
              <a:solidFill>
                <a:schemeClr val="tx1">
                  <a:lumMod val="50000"/>
                  <a:lumOff val="50000"/>
                </a:schemeClr>
              </a:solidFill>
            </a:ln>
            <a:effectLst>
              <a:outerShdw blurRad="50800" dist="12700" dir="2700000" algn="tl" rotWithShape="0">
                <a:prstClr val="black">
                  <a:alpha val="10000"/>
                </a:prstClr>
              </a:outerShdw>
            </a:effectLst>
          </p:spPr>
        </p:pic>
        <p:pic>
          <p:nvPicPr>
            <p:cNvPr id="11" name="Picture 10" descr="Screenshot from the adult video that shows the text: Multitask." title="Video Screenshot"/>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211756" y="2675872"/>
              <a:ext cx="2024556" cy="1055050"/>
            </a:xfrm>
            <a:prstGeom prst="rect">
              <a:avLst/>
            </a:prstGeom>
            <a:ln w="3175">
              <a:solidFill>
                <a:schemeClr val="tx1">
                  <a:lumMod val="50000"/>
                  <a:lumOff val="50000"/>
                </a:schemeClr>
              </a:solidFill>
            </a:ln>
            <a:effectLst>
              <a:outerShdw blurRad="50800" dist="12700" dir="2700000" algn="tl" rotWithShape="0">
                <a:prstClr val="black">
                  <a:alpha val="10000"/>
                </a:prstClr>
              </a:outerShdw>
            </a:effectLst>
          </p:spPr>
        </p:pic>
        <p:pic>
          <p:nvPicPr>
            <p:cNvPr id="13" name="Picture 12" descr="Screenshot from the parent video that shows the text: Tip 4. Be a Role Model" title="Video Screenshot"/>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981016" y="1759546"/>
              <a:ext cx="2033191" cy="1065081"/>
            </a:xfrm>
            <a:prstGeom prst="rect">
              <a:avLst/>
            </a:prstGeom>
            <a:ln w="3175">
              <a:solidFill>
                <a:schemeClr val="bg1">
                  <a:lumMod val="65000"/>
                </a:schemeClr>
              </a:solidFill>
            </a:ln>
            <a:effectLst>
              <a:outerShdw blurRad="50800" dist="12700" dir="2700000" algn="tl" rotWithShape="0">
                <a:prstClr val="black">
                  <a:alpha val="10000"/>
                </a:prstClr>
              </a:outerShdw>
            </a:effectLst>
          </p:spPr>
        </p:pic>
      </p:grpSp>
      <p:sp>
        <p:nvSpPr>
          <p:cNvPr id="8" name="TextBox 7"/>
          <p:cNvSpPr txBox="1"/>
          <p:nvPr/>
        </p:nvSpPr>
        <p:spPr>
          <a:xfrm>
            <a:off x="8981016" y="5397053"/>
            <a:ext cx="29411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468">
                    <a:lumMod val="50000"/>
                  </a:srgbClr>
                </a:solidFill>
                <a:effectLst/>
                <a:uLnTx/>
                <a:uFillTx/>
                <a:latin typeface="Arial" panose="020B0604020202020204" pitchFamily="34" charset="0"/>
                <a:ea typeface="+mn-ea"/>
                <a:cs typeface="Arial" panose="020B0604020202020204" pitchFamily="34" charset="0"/>
              </a:rPr>
              <a:t>Series of videos</a:t>
            </a:r>
          </a:p>
        </p:txBody>
      </p:sp>
    </p:spTree>
    <p:extLst>
      <p:ext uri="{BB962C8B-B14F-4D97-AF65-F5344CB8AC3E}">
        <p14:creationId xmlns:p14="http://schemas.microsoft.com/office/powerpoint/2010/main" val="101089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Development and Implementation of the Guidelines </a:t>
            </a:r>
            <a:br>
              <a:rPr lang="en-US" dirty="0"/>
            </a:br>
            <a:endParaRPr lang="en-US" dirty="0"/>
          </a:p>
        </p:txBody>
      </p:sp>
      <p:graphicFrame>
        <p:nvGraphicFramePr>
          <p:cNvPr id="5" name="Diagram 4" descr="This flow chart shows the steps involved in developing and implementing the Physical Activity Guidelines for Americans. " title="Development and Implementation of the Guidelines"/>
          <p:cNvGraphicFramePr/>
          <p:nvPr>
            <p:extLst>
              <p:ext uri="{D42A27DB-BD31-4B8C-83A1-F6EECF244321}">
                <p14:modId xmlns:p14="http://schemas.microsoft.com/office/powerpoint/2010/main" val="2297940169"/>
              </p:ext>
            </p:extLst>
          </p:nvPr>
        </p:nvGraphicFramePr>
        <p:xfrm>
          <a:off x="457199" y="1664813"/>
          <a:ext cx="11247120"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592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Move Your Way Web Badges and Widget</a:t>
            </a:r>
          </a:p>
        </p:txBody>
      </p:sp>
      <p:sp>
        <p:nvSpPr>
          <p:cNvPr id="2" name="Text Placeholder 1"/>
          <p:cNvSpPr>
            <a:spLocks noGrp="1"/>
          </p:cNvSpPr>
          <p:nvPr>
            <p:ph type="body" sz="quarter" idx="13"/>
          </p:nvPr>
        </p:nvSpPr>
        <p:spPr/>
        <p:txBody>
          <a:bodyPr/>
          <a:lstStyle/>
          <a:p>
            <a:pPr marL="0" indent="0">
              <a:spcAft>
                <a:spcPts val="1800"/>
              </a:spcAft>
              <a:buNone/>
            </a:pPr>
            <a:r>
              <a:rPr lang="en-US" sz="2000" dirty="0"/>
              <a:t>Content can be added to your digital platform and HHS will update the web badge and widget content automatically. </a:t>
            </a:r>
          </a:p>
          <a:p>
            <a:pPr>
              <a:spcAft>
                <a:spcPts val="1800"/>
              </a:spcAft>
            </a:pPr>
            <a:r>
              <a:rPr lang="en-US" sz="2000" b="1" dirty="0"/>
              <a:t>Move Your Way Activity Planner web badge</a:t>
            </a:r>
            <a:r>
              <a:rPr lang="en-US" sz="2000" dirty="0"/>
              <a:t> links people to the HHS interactive tool to help them build a personalized weekly activity plan. </a:t>
            </a:r>
          </a:p>
          <a:p>
            <a:pPr>
              <a:spcAft>
                <a:spcPts val="1800"/>
              </a:spcAft>
            </a:pPr>
            <a:r>
              <a:rPr lang="en-US" sz="2000" b="1" dirty="0"/>
              <a:t>Move Your Way Activity Planner widget </a:t>
            </a:r>
            <a:r>
              <a:rPr lang="en-US" sz="2000" dirty="0"/>
              <a:t>lets people start personalizing their weekly activity plan right on your website. Then it links them to the HHS interactive tool to continue building their plan. </a:t>
            </a:r>
          </a:p>
          <a:p>
            <a:pPr>
              <a:spcAft>
                <a:spcPts val="1800"/>
              </a:spcAft>
            </a:pPr>
            <a:r>
              <a:rPr lang="en-US" sz="2000" b="1" dirty="0"/>
              <a:t>Move Your Way Parent Interactive Graphic</a:t>
            </a:r>
            <a:r>
              <a:rPr lang="en-US" sz="2000" dirty="0"/>
              <a:t> </a:t>
            </a:r>
            <a:r>
              <a:rPr lang="en-US" sz="2000" b="1" dirty="0"/>
              <a:t>web badge</a:t>
            </a:r>
            <a:r>
              <a:rPr lang="en-US" sz="2000" dirty="0"/>
              <a:t> links parents to the HHS interactive infographic to see how their kids can get 60 minutes of activity a day. </a:t>
            </a:r>
          </a:p>
        </p:txBody>
      </p:sp>
    </p:spTree>
    <p:extLst>
      <p:ext uri="{BB962C8B-B14F-4D97-AF65-F5344CB8AC3E}">
        <p14:creationId xmlns:p14="http://schemas.microsoft.com/office/powerpoint/2010/main" val="190619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Find Out More</a:t>
            </a:r>
          </a:p>
        </p:txBody>
      </p:sp>
      <p:sp>
        <p:nvSpPr>
          <p:cNvPr id="2" name="Text Placeholder 1"/>
          <p:cNvSpPr>
            <a:spLocks noGrp="1"/>
          </p:cNvSpPr>
          <p:nvPr>
            <p:ph type="body" sz="quarter" idx="4294967295"/>
          </p:nvPr>
        </p:nvSpPr>
        <p:spPr>
          <a:xfrm>
            <a:off x="457200" y="1783080"/>
            <a:ext cx="6029325" cy="2714275"/>
          </a:xfrm>
          <a:prstGeom prst="rect">
            <a:avLst/>
          </a:prstGeom>
        </p:spPr>
        <p:txBody>
          <a:bodyPr/>
          <a:lstStyle/>
          <a:p>
            <a:pPr>
              <a:buClr>
                <a:srgbClr val="08786D"/>
              </a:buClr>
            </a:pPr>
            <a:r>
              <a:rPr lang="en-US" sz="2400" b="1" dirty="0">
                <a:solidFill>
                  <a:schemeClr val="accent6"/>
                </a:solidFill>
                <a:latin typeface="Arial" panose="020B0604020202020204" pitchFamily="34" charset="0"/>
                <a:cs typeface="Arial" panose="020B0604020202020204" pitchFamily="34" charset="0"/>
              </a:rPr>
              <a:t>For health professionals:</a:t>
            </a:r>
          </a:p>
          <a:p>
            <a:pPr indent="0">
              <a:spcAft>
                <a:spcPts val="2400"/>
              </a:spcAft>
              <a:buNone/>
            </a:pPr>
            <a:r>
              <a:rPr lang="en-US" sz="2400" dirty="0">
                <a:latin typeface="Arial" panose="020B0604020202020204" pitchFamily="34" charset="0"/>
                <a:cs typeface="Arial" panose="020B0604020202020204" pitchFamily="34" charset="0"/>
                <a:hlinkClick r:id="rId3"/>
              </a:rPr>
              <a:t>https://health.gov/PAGuidelines</a:t>
            </a:r>
            <a:endParaRPr lang="en-US" sz="2400" b="1" dirty="0">
              <a:latin typeface="Arial" panose="020B0604020202020204" pitchFamily="34" charset="0"/>
              <a:cs typeface="Arial" panose="020B0604020202020204" pitchFamily="34" charset="0"/>
            </a:endParaRPr>
          </a:p>
          <a:p>
            <a:pPr>
              <a:buClr>
                <a:srgbClr val="08786D"/>
              </a:buClr>
            </a:pPr>
            <a:r>
              <a:rPr lang="en-US" sz="2400" b="1" dirty="0">
                <a:solidFill>
                  <a:schemeClr val="accent6"/>
                </a:solidFill>
                <a:latin typeface="Arial" panose="020B0604020202020204" pitchFamily="34" charset="0"/>
                <a:cs typeface="Arial" panose="020B0604020202020204" pitchFamily="34" charset="0"/>
              </a:rPr>
              <a:t>For consumers: </a:t>
            </a:r>
            <a:r>
              <a:rPr lang="en-US" sz="2400" dirty="0">
                <a:latin typeface="Arial" panose="020B0604020202020204" pitchFamily="34" charset="0"/>
                <a:cs typeface="Arial" panose="020B0604020202020204" pitchFamily="34" charset="0"/>
                <a:hlinkClick r:id="rId4"/>
              </a:rPr>
              <a:t>https://health.gov/MoveYourWay/</a:t>
            </a:r>
            <a:endParaRPr lang="en-US" sz="2400" dirty="0">
              <a:latin typeface="Arial" panose="020B0604020202020204" pitchFamily="34" charset="0"/>
              <a:cs typeface="Arial" panose="020B0604020202020204" pitchFamily="34" charset="0"/>
            </a:endParaRPr>
          </a:p>
        </p:txBody>
      </p:sp>
      <p:pic>
        <p:nvPicPr>
          <p:cNvPr id="8" name="Picture Placeholder 5" descr="Photo of two older adults walking briskly. ">
            <a:extLst>
              <a:ext uri="{FF2B5EF4-FFF2-40B4-BE49-F238E27FC236}">
                <a16:creationId xmlns:a16="http://schemas.microsoft.com/office/drawing/2014/main" id="{548B7A34-9AD6-9349-A157-554649BCDF9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10395" y="1208045"/>
            <a:ext cx="4352380" cy="3450909"/>
          </a:xfrm>
          <a:prstGeom prst="rect">
            <a:avLst/>
          </a:prstGeom>
        </p:spPr>
      </p:pic>
    </p:spTree>
    <p:extLst>
      <p:ext uri="{BB962C8B-B14F-4D97-AF65-F5344CB8AC3E}">
        <p14:creationId xmlns:p14="http://schemas.microsoft.com/office/powerpoint/2010/main" val="395647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097280"/>
            <a:ext cx="11247119" cy="457200"/>
          </a:xfrm>
        </p:spPr>
        <p:txBody>
          <a:bodyPr/>
          <a:lstStyle/>
          <a:p>
            <a:r>
              <a:rPr lang="en-US" dirty="0"/>
              <a:t>Developing the Guidelines</a:t>
            </a:r>
          </a:p>
        </p:txBody>
      </p:sp>
      <p:graphicFrame>
        <p:nvGraphicFramePr>
          <p:cNvPr id="5" name="Diagram 4" descr="This chart shows the inputs that led to the output of the Physical Activity Guidelines for Americans, 2nd edition. " title="Developing the Guidelines"/>
          <p:cNvGraphicFramePr/>
          <p:nvPr>
            <p:extLst>
              <p:ext uri="{D42A27DB-BD31-4B8C-83A1-F6EECF244321}">
                <p14:modId xmlns:p14="http://schemas.microsoft.com/office/powerpoint/2010/main" val="1982343122"/>
              </p:ext>
            </p:extLst>
          </p:nvPr>
        </p:nvGraphicFramePr>
        <p:xfrm>
          <a:off x="2828577" y="1325880"/>
          <a:ext cx="6504362" cy="4613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866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Terms</a:t>
            </a:r>
          </a:p>
        </p:txBody>
      </p:sp>
    </p:spTree>
    <p:extLst>
      <p:ext uri="{BB962C8B-B14F-4D97-AF65-F5344CB8AC3E}">
        <p14:creationId xmlns:p14="http://schemas.microsoft.com/office/powerpoint/2010/main" val="318523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Activity: Aerobic</a:t>
            </a:r>
          </a:p>
        </p:txBody>
      </p:sp>
      <p:sp>
        <p:nvSpPr>
          <p:cNvPr id="6" name="Text Placeholder 5"/>
          <p:cNvSpPr>
            <a:spLocks noGrp="1"/>
          </p:cNvSpPr>
          <p:nvPr>
            <p:ph type="body" sz="quarter" idx="13"/>
          </p:nvPr>
        </p:nvSpPr>
        <p:spPr>
          <a:xfrm>
            <a:off x="649778" y="1828800"/>
            <a:ext cx="5293822" cy="3842795"/>
          </a:xfrm>
        </p:spPr>
        <p:txBody>
          <a:bodyPr/>
          <a:lstStyle/>
          <a:p>
            <a:r>
              <a:rPr lang="en-US" sz="2000" dirty="0"/>
              <a:t>Definition: </a:t>
            </a:r>
          </a:p>
          <a:p>
            <a:pPr lvl="1">
              <a:spcAft>
                <a:spcPts val="1800"/>
              </a:spcAft>
            </a:pPr>
            <a:r>
              <a:rPr lang="en-US" sz="2000" dirty="0"/>
              <a:t>Activity in which the body’s large muscles move in a rhythmic manner for a sustained period of time.  </a:t>
            </a:r>
          </a:p>
          <a:p>
            <a:r>
              <a:rPr lang="en-US" sz="2000" dirty="0"/>
              <a:t>Examples: </a:t>
            </a:r>
          </a:p>
          <a:p>
            <a:pPr lvl="1"/>
            <a:r>
              <a:rPr lang="en-US" sz="2000" dirty="0"/>
              <a:t>Brisk walking</a:t>
            </a:r>
          </a:p>
          <a:p>
            <a:pPr lvl="1"/>
            <a:r>
              <a:rPr lang="en-US" sz="2000" dirty="0"/>
              <a:t>Running/jogging</a:t>
            </a:r>
          </a:p>
          <a:p>
            <a:pPr lvl="1"/>
            <a:r>
              <a:rPr lang="en-US" sz="2000" dirty="0"/>
              <a:t>Swimming</a:t>
            </a:r>
          </a:p>
          <a:p>
            <a:pPr lvl="1"/>
            <a:r>
              <a:rPr lang="en-US" sz="2000" dirty="0"/>
              <a:t>Bicycling</a:t>
            </a:r>
          </a:p>
        </p:txBody>
      </p:sp>
      <p:sp>
        <p:nvSpPr>
          <p:cNvPr id="7" name="Text Placeholder 6"/>
          <p:cNvSpPr>
            <a:spLocks noGrp="1"/>
          </p:cNvSpPr>
          <p:nvPr>
            <p:ph type="body" sz="quarter" idx="19"/>
          </p:nvPr>
        </p:nvSpPr>
        <p:spPr>
          <a:xfrm>
            <a:off x="6080760" y="1828799"/>
            <a:ext cx="5599084" cy="3842795"/>
          </a:xfrm>
        </p:spPr>
        <p:txBody>
          <a:bodyPr/>
          <a:lstStyle/>
          <a:p>
            <a:r>
              <a:rPr lang="en-US" sz="2000" dirty="0"/>
              <a:t>Aerobic activity has 3 components: </a:t>
            </a:r>
          </a:p>
          <a:p>
            <a:pPr lvl="1"/>
            <a:r>
              <a:rPr lang="en-US" sz="2000" b="1" dirty="0"/>
              <a:t>Intensity, </a:t>
            </a:r>
            <a:r>
              <a:rPr lang="en-US" sz="2000" dirty="0"/>
              <a:t>or how hard a person works to do the activity. The intensities most often studied are moderate (equivalent in effort to brisk walking) and vigorous (equivalent in effort to running or jogging); </a:t>
            </a:r>
          </a:p>
          <a:p>
            <a:pPr lvl="1"/>
            <a:r>
              <a:rPr lang="en-US" sz="2000" b="1" dirty="0"/>
              <a:t>Frequency, </a:t>
            </a:r>
            <a:r>
              <a:rPr lang="en-US" sz="2000" dirty="0"/>
              <a:t>or how often a person does aerobic activity; and </a:t>
            </a:r>
          </a:p>
          <a:p>
            <a:pPr lvl="1"/>
            <a:r>
              <a:rPr lang="en-US" sz="2000" b="1" dirty="0"/>
              <a:t>Duration, </a:t>
            </a:r>
            <a:r>
              <a:rPr lang="en-US" sz="2000" dirty="0"/>
              <a:t>or how long a person does an activity in any one session. </a:t>
            </a:r>
            <a:endParaRPr lang="en-US" dirty="0"/>
          </a:p>
        </p:txBody>
      </p:sp>
    </p:spTree>
    <p:extLst>
      <p:ext uri="{BB962C8B-B14F-4D97-AF65-F5344CB8AC3E}">
        <p14:creationId xmlns:p14="http://schemas.microsoft.com/office/powerpoint/2010/main" val="351464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Activity: Muscle-Strengthening</a:t>
            </a:r>
          </a:p>
        </p:txBody>
      </p:sp>
      <p:sp>
        <p:nvSpPr>
          <p:cNvPr id="6" name="Text Placeholder 5"/>
          <p:cNvSpPr>
            <a:spLocks noGrp="1"/>
          </p:cNvSpPr>
          <p:nvPr>
            <p:ph type="body" sz="quarter" idx="13"/>
          </p:nvPr>
        </p:nvSpPr>
        <p:spPr>
          <a:xfrm>
            <a:off x="660400" y="1828800"/>
            <a:ext cx="5323840" cy="3842795"/>
          </a:xfrm>
        </p:spPr>
        <p:txBody>
          <a:bodyPr/>
          <a:lstStyle/>
          <a:p>
            <a:r>
              <a:rPr lang="en-US" sz="2000" dirty="0"/>
              <a:t>Definition: </a:t>
            </a:r>
          </a:p>
          <a:p>
            <a:pPr lvl="1"/>
            <a:r>
              <a:rPr lang="en-US" sz="2000" dirty="0"/>
              <a:t>Physical activity, including exercise, that increases skeletal muscle strength, power, endurance, and mass. </a:t>
            </a:r>
          </a:p>
          <a:p>
            <a:r>
              <a:rPr lang="en-US" sz="2000" dirty="0"/>
              <a:t>Examples: </a:t>
            </a:r>
          </a:p>
          <a:p>
            <a:pPr lvl="1"/>
            <a:r>
              <a:rPr lang="en-US" sz="2000" dirty="0"/>
              <a:t>Lifting weights</a:t>
            </a:r>
          </a:p>
          <a:p>
            <a:pPr lvl="1"/>
            <a:r>
              <a:rPr lang="en-US" sz="2000" dirty="0"/>
              <a:t>Using resistance bands</a:t>
            </a:r>
          </a:p>
          <a:p>
            <a:pPr lvl="1"/>
            <a:r>
              <a:rPr lang="en-US" sz="2000" dirty="0"/>
              <a:t>Bodyweight exercises</a:t>
            </a:r>
          </a:p>
          <a:p>
            <a:pPr lvl="1"/>
            <a:r>
              <a:rPr lang="en-US" sz="2000" dirty="0"/>
              <a:t>Carrying heavy loads</a:t>
            </a:r>
          </a:p>
          <a:p>
            <a:pPr lvl="1"/>
            <a:r>
              <a:rPr lang="en-US" sz="2000" dirty="0"/>
              <a:t>Heavy gardening</a:t>
            </a:r>
          </a:p>
        </p:txBody>
      </p:sp>
      <p:sp>
        <p:nvSpPr>
          <p:cNvPr id="7" name="Text Placeholder 6"/>
          <p:cNvSpPr>
            <a:spLocks noGrp="1"/>
          </p:cNvSpPr>
          <p:nvPr>
            <p:ph type="body" sz="quarter" idx="19"/>
          </p:nvPr>
        </p:nvSpPr>
        <p:spPr>
          <a:xfrm>
            <a:off x="6080760" y="1828799"/>
            <a:ext cx="5599084" cy="3842795"/>
          </a:xfrm>
        </p:spPr>
        <p:txBody>
          <a:bodyPr/>
          <a:lstStyle/>
          <a:p>
            <a:r>
              <a:rPr lang="en-US" sz="2000" dirty="0"/>
              <a:t>Muscle-Strengthening activity has 3 components: </a:t>
            </a:r>
          </a:p>
          <a:p>
            <a:pPr lvl="1"/>
            <a:r>
              <a:rPr lang="en-US" sz="2000" b="1" dirty="0"/>
              <a:t>Intensity, </a:t>
            </a:r>
            <a:r>
              <a:rPr lang="en-US" sz="2000" dirty="0"/>
              <a:t>or how much weight or force is used relative to how much a person is able to lift; </a:t>
            </a:r>
          </a:p>
          <a:p>
            <a:pPr lvl="1"/>
            <a:r>
              <a:rPr lang="en-US" sz="2000" b="1" dirty="0"/>
              <a:t>Frequency, </a:t>
            </a:r>
            <a:r>
              <a:rPr lang="en-US" sz="2000" dirty="0"/>
              <a:t>or how often a person does muscle-strengthening activity; and </a:t>
            </a:r>
          </a:p>
          <a:p>
            <a:pPr lvl="1"/>
            <a:r>
              <a:rPr lang="en-US" sz="2000" b="1" dirty="0"/>
              <a:t>Sets and repetitions, </a:t>
            </a:r>
            <a:r>
              <a:rPr lang="en-US" sz="2000" dirty="0"/>
              <a:t>or how many times a person does the muscle-strengthening activity, like lifting a weight or doing a push-up (comparable to duration for aerobic activity). </a:t>
            </a:r>
          </a:p>
        </p:txBody>
      </p:sp>
    </p:spTree>
    <p:extLst>
      <p:ext uri="{BB962C8B-B14F-4D97-AF65-F5344CB8AC3E}">
        <p14:creationId xmlns:p14="http://schemas.microsoft.com/office/powerpoint/2010/main" val="886303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Types of Activity: Bone-Strengthening</a:t>
            </a:r>
          </a:p>
        </p:txBody>
      </p:sp>
      <p:sp>
        <p:nvSpPr>
          <p:cNvPr id="6" name="Text Placeholder 5"/>
          <p:cNvSpPr>
            <a:spLocks noGrp="1"/>
          </p:cNvSpPr>
          <p:nvPr>
            <p:ph type="body" sz="quarter" idx="13"/>
          </p:nvPr>
        </p:nvSpPr>
        <p:spPr>
          <a:xfrm>
            <a:off x="639618" y="1828800"/>
            <a:ext cx="5481782" cy="3842795"/>
          </a:xfrm>
        </p:spPr>
        <p:txBody>
          <a:bodyPr/>
          <a:lstStyle/>
          <a:p>
            <a:r>
              <a:rPr lang="en-US" sz="2000" dirty="0"/>
              <a:t>Definition: </a:t>
            </a:r>
          </a:p>
          <a:p>
            <a:pPr lvl="1"/>
            <a:r>
              <a:rPr lang="en-US" sz="2000" dirty="0"/>
              <a:t>Physical activity that produces an impact or tension force on the bones that promotes bone growth and strength. </a:t>
            </a:r>
          </a:p>
          <a:p>
            <a:pPr lvl="1">
              <a:spcAft>
                <a:spcPts val="1800"/>
              </a:spcAft>
            </a:pPr>
            <a:r>
              <a:rPr lang="en-US" sz="2000" dirty="0"/>
              <a:t>Also called weight-bearing or weight-loading activity</a:t>
            </a:r>
          </a:p>
          <a:p>
            <a:r>
              <a:rPr lang="en-US" sz="2000" dirty="0"/>
              <a:t>Note: bone-strengthening activities can also be aerobic and muscle strengthening.</a:t>
            </a:r>
          </a:p>
        </p:txBody>
      </p:sp>
      <p:sp>
        <p:nvSpPr>
          <p:cNvPr id="7" name="Text Placeholder 6"/>
          <p:cNvSpPr>
            <a:spLocks noGrp="1"/>
          </p:cNvSpPr>
          <p:nvPr>
            <p:ph type="body" sz="quarter" idx="19"/>
          </p:nvPr>
        </p:nvSpPr>
        <p:spPr>
          <a:xfrm>
            <a:off x="6080760" y="1828799"/>
            <a:ext cx="5599084" cy="3842795"/>
          </a:xfrm>
        </p:spPr>
        <p:txBody>
          <a:bodyPr/>
          <a:lstStyle/>
          <a:p>
            <a:r>
              <a:rPr lang="en-US" sz="2000" dirty="0"/>
              <a:t>Examples: </a:t>
            </a:r>
          </a:p>
          <a:p>
            <a:pPr lvl="1"/>
            <a:r>
              <a:rPr lang="en-US" sz="2000" dirty="0"/>
              <a:t>Running</a:t>
            </a:r>
          </a:p>
          <a:p>
            <a:pPr lvl="1"/>
            <a:r>
              <a:rPr lang="en-US" sz="2000" dirty="0"/>
              <a:t>Jumping Rope</a:t>
            </a:r>
          </a:p>
          <a:p>
            <a:pPr lvl="1"/>
            <a:r>
              <a:rPr lang="en-US" sz="2000" dirty="0"/>
              <a:t>Lifting Weights</a:t>
            </a:r>
          </a:p>
        </p:txBody>
      </p:sp>
    </p:spTree>
    <p:extLst>
      <p:ext uri="{BB962C8B-B14F-4D97-AF65-F5344CB8AC3E}">
        <p14:creationId xmlns:p14="http://schemas.microsoft.com/office/powerpoint/2010/main" val="920528786"/>
      </p:ext>
    </p:extLst>
  </p:cSld>
  <p:clrMapOvr>
    <a:masterClrMapping/>
  </p:clrMapOvr>
</p:sld>
</file>

<file path=ppt/theme/theme1.xml><?xml version="1.0" encoding="utf-8"?>
<a:theme xmlns:a="http://schemas.openxmlformats.org/drawingml/2006/main" name="Title Slide">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D6DF18BB-AD6B-DD4E-B73C-8AB412F20032}"/>
    </a:ext>
  </a:extLst>
</a:theme>
</file>

<file path=ppt/theme/theme2.xml><?xml version="1.0" encoding="utf-8"?>
<a:theme xmlns:a="http://schemas.openxmlformats.org/drawingml/2006/main" name="Section Title">
  <a:themeElements>
    <a:clrScheme name="ODPHP PAG 1">
      <a:dk1>
        <a:srgbClr val="000000"/>
      </a:dk1>
      <a:lt1>
        <a:srgbClr val="FFFFFF"/>
      </a:lt1>
      <a:dk2>
        <a:srgbClr val="007468"/>
      </a:dk2>
      <a:lt2>
        <a:srgbClr val="FFFFFF"/>
      </a:lt2>
      <a:accent1>
        <a:srgbClr val="05AEA4"/>
      </a:accent1>
      <a:accent2>
        <a:srgbClr val="C8D74C"/>
      </a:accent2>
      <a:accent3>
        <a:srgbClr val="FFD450"/>
      </a:accent3>
      <a:accent4>
        <a:srgbClr val="F63B54"/>
      </a:accent4>
      <a:accent5>
        <a:srgbClr val="F48320"/>
      </a:accent5>
      <a:accent6>
        <a:srgbClr val="374549"/>
      </a:accent6>
      <a:hlink>
        <a:srgbClr val="007468"/>
      </a:hlink>
      <a:folHlink>
        <a:srgbClr val="0074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2C4B55CE-6939-154E-BB2B-DEB3B2F638CB}"/>
    </a:ext>
  </a:extLst>
</a:theme>
</file>

<file path=ppt/theme/theme3.xml><?xml version="1.0" encoding="utf-8"?>
<a:theme xmlns:a="http://schemas.openxmlformats.org/drawingml/2006/main" name="Body Slides">
  <a:themeElements>
    <a:clrScheme name="ODPHP PAG 1">
      <a:dk1>
        <a:srgbClr val="000000"/>
      </a:dk1>
      <a:lt1>
        <a:srgbClr val="FFFFFF"/>
      </a:lt1>
      <a:dk2>
        <a:srgbClr val="007468"/>
      </a:dk2>
      <a:lt2>
        <a:srgbClr val="FFFFFF"/>
      </a:lt2>
      <a:accent1>
        <a:srgbClr val="05AEA4"/>
      </a:accent1>
      <a:accent2>
        <a:srgbClr val="C8D74C"/>
      </a:accent2>
      <a:accent3>
        <a:srgbClr val="FFD450"/>
      </a:accent3>
      <a:accent4>
        <a:srgbClr val="F63B54"/>
      </a:accent4>
      <a:accent5>
        <a:srgbClr val="F48320"/>
      </a:accent5>
      <a:accent6>
        <a:srgbClr val="374549"/>
      </a:accent6>
      <a:hlink>
        <a:srgbClr val="007468"/>
      </a:hlink>
      <a:folHlink>
        <a:srgbClr val="0074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0703057-95D8-D446-AFA0-1282DAC00E30}" vid="{3C069E36-1863-0140-8257-D94320A5E6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ODPHP_template_16.08.11</Template>
  <TotalTime>13444</TotalTime>
  <Words>5002</Words>
  <Application>Microsoft Macintosh PowerPoint</Application>
  <PresentationFormat>Widescreen</PresentationFormat>
  <Paragraphs>490</Paragraphs>
  <Slides>41</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Arial Narrow</vt:lpstr>
      <vt:lpstr>Calibri</vt:lpstr>
      <vt:lpstr>Courier New</vt:lpstr>
      <vt:lpstr>Verdana</vt:lpstr>
      <vt:lpstr>Wingdings</vt:lpstr>
      <vt:lpstr>Title Slide</vt:lpstr>
      <vt:lpstr>Section Title</vt:lpstr>
      <vt:lpstr>Body Slides</vt:lpstr>
      <vt:lpstr>Introducing the Physical Activity Guidelines for Americans,  2nd edition</vt:lpstr>
      <vt:lpstr>Background and Development Process</vt:lpstr>
      <vt:lpstr>History of the Physical Activity Guidelines</vt:lpstr>
      <vt:lpstr>Development and Implementation of the Guidelines  </vt:lpstr>
      <vt:lpstr>Developing the Guidelines</vt:lpstr>
      <vt:lpstr>Defining Terms</vt:lpstr>
      <vt:lpstr>Types of Activity: Aerobic</vt:lpstr>
      <vt:lpstr>Types of Activity: Muscle-Strengthening</vt:lpstr>
      <vt:lpstr>Types of Activity: Bone-Strengthening</vt:lpstr>
      <vt:lpstr>Defining Intensity </vt:lpstr>
      <vt:lpstr>What’s New In the Physical Activity Guidelines for Americans </vt:lpstr>
      <vt:lpstr>What’s New: Physical Activity Guidelines for Americans, 2nd edition</vt:lpstr>
      <vt:lpstr>NEW: Guidelines for Children Ages 3 Through 5</vt:lpstr>
      <vt:lpstr>Move More and Sit Less</vt:lpstr>
      <vt:lpstr>Any Activity Counts</vt:lpstr>
      <vt:lpstr>Benefits of Physical Activity for Adults and Older Adults</vt:lpstr>
      <vt:lpstr>Benefits of Physical Activity for Youth</vt:lpstr>
      <vt:lpstr>New Health Benefits</vt:lpstr>
      <vt:lpstr>Brain Health</vt:lpstr>
      <vt:lpstr>Brain Health, cont.</vt:lpstr>
      <vt:lpstr>What Works to Increase Physical Activity? </vt:lpstr>
      <vt:lpstr>Key Guidelines</vt:lpstr>
      <vt:lpstr>Key Guidelines for Preschool-Aged Children</vt:lpstr>
      <vt:lpstr>Key Guidelines for School-Aged Children and Adolescents </vt:lpstr>
      <vt:lpstr>Key Guidelines for Adults</vt:lpstr>
      <vt:lpstr>Key Guidelines for Older Adults</vt:lpstr>
      <vt:lpstr>Key Guidelines for Adults with Chronic Health Conditions  and Adults with Disabilities </vt:lpstr>
      <vt:lpstr>Key Guidelines for Adults with Chronic Health Conditions and Adults with Disabilities, continued</vt:lpstr>
      <vt:lpstr>Key Guidelines for Women During Pregnancy and the Postpartum Period</vt:lpstr>
      <vt:lpstr>Key Guidelines for Safe Physical Activity</vt:lpstr>
      <vt:lpstr>Promoting Physical Activity</vt:lpstr>
      <vt:lpstr>Why We Need to Promote Physical Activity</vt:lpstr>
      <vt:lpstr>Why We Need to Promote Physical Activity, cont. </vt:lpstr>
      <vt:lpstr>Everyone Has a Role to Play</vt:lpstr>
      <vt:lpstr>Take Action: Strategies to Promote Physical Activity </vt:lpstr>
      <vt:lpstr>Promoting the Guidelines:  The Move Your Way Campaign</vt:lpstr>
      <vt:lpstr>Move Your Way Campaign</vt:lpstr>
      <vt:lpstr>Move Your Way Audience Research</vt:lpstr>
      <vt:lpstr>Move Your Way Campaign Resources</vt:lpstr>
      <vt:lpstr>Move Your Way Web Badges and Widget</vt:lpstr>
      <vt:lpstr>Find Out More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Guidelines for Americans 2nd edition Presentation</dc:title>
  <dc:subject>Physical Activity Guidelines for Americans PowerPoint Template</dc:subject>
  <dc:creator>United States Department of Health and Human Services</dc:creator>
  <cp:keywords>Physical Activity Guidelines for Americans</cp:keywords>
  <dc:description/>
  <cp:lastModifiedBy>Adam Moorman</cp:lastModifiedBy>
  <cp:revision>237</cp:revision>
  <cp:lastPrinted>2016-09-13T19:58:51Z</cp:lastPrinted>
  <dcterms:created xsi:type="dcterms:W3CDTF">2016-09-13T17:19:17Z</dcterms:created>
  <dcterms:modified xsi:type="dcterms:W3CDTF">2019-02-05T22:23:16Z</dcterms:modified>
  <cp:category/>
</cp:coreProperties>
</file>